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1" r:id="rId3"/>
    <p:sldId id="265" r:id="rId4"/>
    <p:sldId id="267" r:id="rId5"/>
    <p:sldId id="262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4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8" r:id="rId25"/>
    <p:sldId id="290" r:id="rId26"/>
    <p:sldId id="289" r:id="rId27"/>
    <p:sldId id="291" r:id="rId28"/>
    <p:sldId id="292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entury Gothic" panose="020B0502020202020204" pitchFamily="34" charset="0"/>
      <p:regular r:id="rId36"/>
      <p:bold r:id="rId37"/>
      <p:italic r:id="rId38"/>
      <p:boldItalic r:id="rId39"/>
    </p:embeddedFont>
    <p:embeddedFont>
      <p:font typeface="Humnst777 Blk BT" panose="020F0502020204030204" pitchFamily="34" charset="0"/>
      <p:regular r:id="rId40"/>
      <p:bold r:id="rId41"/>
      <p:italic r:id="rId42"/>
      <p:boldItalic r:id="rId43"/>
    </p:embeddedFont>
    <p:embeddedFont>
      <p:font typeface="Lucida Console" panose="020B0609040504020204" pitchFamily="49" charset="0"/>
      <p:regular r:id="rId44"/>
    </p:embeddedFont>
    <p:embeddedFont>
      <p:font typeface="Montserrat" pitchFamily="2" charset="77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37"/>
    <a:srgbClr val="F0B260"/>
    <a:srgbClr val="33CC33"/>
    <a:srgbClr val="F0D81D"/>
    <a:srgbClr val="006600"/>
    <a:srgbClr val="FEEFD8"/>
    <a:srgbClr val="FFEED5"/>
    <a:srgbClr val="0099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FED060-5EA1-4064-A64A-EDC65D44128F}">
  <a:tblStyle styleId="{B7FED060-5EA1-4064-A64A-EDC65D441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>
        <p:scale>
          <a:sx n="150" d="100"/>
          <a:sy n="150" d="100"/>
        </p:scale>
        <p:origin x="42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7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BE7B0E-130D-0843-8D16-C5B062FB0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D89DF-7C31-484F-976C-928BCCFEDA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DD4BC-F7B9-BE4E-906D-F886003E41D0}" type="datetimeFigureOut">
              <a:rPr lang="en-US" smtClean="0"/>
              <a:t>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46FDF-16B0-3F42-A169-CBFF7F2862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E04F-2EF7-4747-84C9-B8CA095DCFE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550BAD-8392-A341-9516-630ED8A91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500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bin templat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69738" y="253581"/>
            <a:ext cx="4305890" cy="4636339"/>
            <a:chOff x="4707786" y="372793"/>
            <a:chExt cx="5700900" cy="6138407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707786" y="372793"/>
              <a:ext cx="5700900" cy="6138300"/>
            </a:xfrm>
            <a:prstGeom prst="snip1Rect">
              <a:avLst>
                <a:gd name="adj" fmla="val 14584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702806"/>
            <a:ext cx="35478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80215-37B1-E449-8018-C8B724B1F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98406-62C7-3142-8B54-68BD29256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0618E-7391-4949-B8F8-DA694866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9D2D5-4C4C-324D-B306-273EB2041104}" type="datetimeFigureOut">
              <a:rPr lang="en-US" smtClean="0"/>
              <a:t>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B89B3-8FBF-6341-B7C9-205E2CDA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5B23C-070C-F74B-9347-8B98E232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14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325" y="1157306"/>
            <a:ext cx="76428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37325" y="4262913"/>
            <a:ext cx="4644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2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ctrTitle"/>
          </p:nvPr>
        </p:nvSpPr>
        <p:spPr>
          <a:xfrm>
            <a:off x="461175" y="1199295"/>
            <a:ext cx="4023360" cy="4687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900" dirty="0">
                <a:latin typeface="Humnst777 Blk BT" panose="020B0803030504030204" pitchFamily="34" charset="0"/>
                <a:ea typeface="Adobe Fan Heiti Std B" panose="020B0700000000000000" pitchFamily="34" charset="-128"/>
                <a:cs typeface="Aharoni" panose="02010803020104030203" pitchFamily="2" charset="-79"/>
              </a:rPr>
              <a:t>LEARNING SOLUTION</a:t>
            </a:r>
          </a:p>
        </p:txBody>
      </p:sp>
      <p:sp>
        <p:nvSpPr>
          <p:cNvPr id="5" name="Google Shape;97;p14">
            <a:extLst>
              <a:ext uri="{FF2B5EF4-FFF2-40B4-BE49-F238E27FC236}">
                <a16:creationId xmlns:a16="http://schemas.microsoft.com/office/drawing/2014/main" id="{E4DE6699-4DF8-4EBC-8E30-557CDB661402}"/>
              </a:ext>
            </a:extLst>
          </p:cNvPr>
          <p:cNvSpPr txBox="1">
            <a:spLocks/>
          </p:cNvSpPr>
          <p:nvPr/>
        </p:nvSpPr>
        <p:spPr>
          <a:xfrm>
            <a:off x="461175" y="2264319"/>
            <a:ext cx="4282905" cy="4138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Font typeface="Montserrat"/>
              <a:buNone/>
              <a:defRPr sz="4000" b="1" i="0" u="none" strike="noStrike" cap="none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 dirty="0">
                <a:latin typeface="Humnst777 Blk BT" panose="020B0803030504030204" pitchFamily="34" charset="0"/>
                <a:cs typeface="Calibri" panose="020F0502020204030204" pitchFamily="34" charset="0"/>
              </a:rPr>
              <a:t>Certification Program</a:t>
            </a:r>
          </a:p>
          <a:p>
            <a:pPr algn="ctr"/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ED405D-7093-441C-BCB2-4C5B5D32F631}"/>
              </a:ext>
            </a:extLst>
          </p:cNvPr>
          <p:cNvSpPr txBox="1"/>
          <p:nvPr/>
        </p:nvSpPr>
        <p:spPr>
          <a:xfrm>
            <a:off x="369779" y="160583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2400" b="1" dirty="0">
                <a:latin typeface="Humnst777 Blk BT" panose="020B0803030504030204" pitchFamily="34" charset="0"/>
                <a:ea typeface="Adobe Fan Heiti Std B" panose="020B0700000000000000" pitchFamily="34" charset="-128"/>
                <a:cs typeface="Aharoni" panose="02010803020104030203" pitchFamily="2" charset="-79"/>
              </a:rPr>
              <a:t>DESIGN &amp; DEVELOPMENT</a:t>
            </a:r>
            <a:endParaRPr lang="en-ID" sz="2400" b="1" dirty="0">
              <a:latin typeface="Humnst777 Blk BT" panose="020B0803030504030204" pitchFamily="34" charset="0"/>
              <a:ea typeface="Adobe Fan Heiti Std B" panose="020B0700000000000000" pitchFamily="34" charset="-128"/>
              <a:cs typeface="Aharoni" panose="020108030201040302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3B134-4F39-48C4-B045-712E19E2D9C9}"/>
              </a:ext>
            </a:extLst>
          </p:cNvPr>
          <p:cNvSpPr txBox="1"/>
          <p:nvPr/>
        </p:nvSpPr>
        <p:spPr>
          <a:xfrm>
            <a:off x="396673" y="3403124"/>
            <a:ext cx="42829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solidFill>
                  <a:schemeClr val="tx1"/>
                </a:solidFill>
                <a:latin typeface="+mn-lt"/>
              </a:rPr>
              <a:t>Pegadaian</a:t>
            </a:r>
            <a:r>
              <a:rPr lang="en-US" sz="1050" dirty="0">
                <a:solidFill>
                  <a:schemeClr val="tx1"/>
                </a:solidFill>
                <a:latin typeface="+mn-lt"/>
              </a:rPr>
              <a:t> Corporate University</a:t>
            </a:r>
          </a:p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Leadership Academy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B61FB5D-D6AB-4746-85B9-A04C815A2E02}"/>
              </a:ext>
            </a:extLst>
          </p:cNvPr>
          <p:cNvCxnSpPr>
            <a:cxnSpLocks/>
          </p:cNvCxnSpPr>
          <p:nvPr/>
        </p:nvCxnSpPr>
        <p:spPr>
          <a:xfrm>
            <a:off x="479105" y="2155549"/>
            <a:ext cx="3859813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A18016-007E-46FE-9063-7B99C4549FD3}"/>
              </a:ext>
            </a:extLst>
          </p:cNvPr>
          <p:cNvSpPr txBox="1"/>
          <p:nvPr/>
        </p:nvSpPr>
        <p:spPr>
          <a:xfrm>
            <a:off x="396673" y="3152080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Humnst777 Blk BT" panose="020B0803030504030204" pitchFamily="34" charset="0"/>
                <a:cs typeface="Calibri" panose="020F0502020204030204" pitchFamily="34" charset="0"/>
              </a:rPr>
              <a:t>Untung</a:t>
            </a:r>
            <a:r>
              <a:rPr lang="en-US" sz="1200" dirty="0">
                <a:solidFill>
                  <a:schemeClr val="tx1"/>
                </a:solidFill>
                <a:latin typeface="Humnst777 Blk BT" panose="020B0803030504030204" pitchFamily="34" charset="0"/>
                <a:cs typeface="Calibri" panose="020F0502020204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Humnst777 Blk BT" panose="020B0803030504030204" pitchFamily="34" charset="0"/>
                <a:cs typeface="Calibri" panose="020F0502020204030204" pitchFamily="34" charset="0"/>
              </a:rPr>
              <a:t>Puspito</a:t>
            </a:r>
            <a:endParaRPr lang="en-US" sz="1200" dirty="0">
              <a:solidFill>
                <a:schemeClr val="tx1"/>
              </a:solidFill>
              <a:latin typeface="Humnst777 Blk BT" panose="020B08030305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7234D-B2E3-B249-AA5A-069F895C9E0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89" y="4445251"/>
            <a:ext cx="852166" cy="34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5320A-5B4E-A444-B0E3-8D64D2CC481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011" y="4373781"/>
            <a:ext cx="1248589" cy="41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B44C8-AEF7-7545-BD9A-A8F179A16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B0FA0-973B-FE4B-ADCC-F136536B4B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FFFC39-B6D6-C544-BABE-0EF9CF3269CB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A200053-45D7-C04D-BCE0-259D2518E4F2}"/>
              </a:ext>
            </a:extLst>
          </p:cNvPr>
          <p:cNvSpPr txBox="1"/>
          <p:nvPr/>
        </p:nvSpPr>
        <p:spPr>
          <a:xfrm>
            <a:off x="645460" y="247512"/>
            <a:ext cx="351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Design and Delivery Finding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BD34CD1-CA31-9F4D-90E6-51ACFD49D6B7}"/>
              </a:ext>
            </a:extLst>
          </p:cNvPr>
          <p:cNvCxnSpPr/>
          <p:nvPr/>
        </p:nvCxnSpPr>
        <p:spPr>
          <a:xfrm>
            <a:off x="4099688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C3C7B187-E3BD-E14A-B4BB-EE908CAABC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202713"/>
              </p:ext>
            </p:extLst>
          </p:nvPr>
        </p:nvGraphicFramePr>
        <p:xfrm>
          <a:off x="762002" y="767520"/>
          <a:ext cx="7696196" cy="3662680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490726">
                  <a:extLst>
                    <a:ext uri="{9D8B030D-6E8A-4147-A177-3AD203B41FA5}">
                      <a16:colId xmlns:a16="http://schemas.microsoft.com/office/drawing/2014/main" val="3498500836"/>
                    </a:ext>
                  </a:extLst>
                </a:gridCol>
                <a:gridCol w="1490472">
                  <a:extLst>
                    <a:ext uri="{9D8B030D-6E8A-4147-A177-3AD203B41FA5}">
                      <a16:colId xmlns:a16="http://schemas.microsoft.com/office/drawing/2014/main" val="3098760646"/>
                    </a:ext>
                  </a:extLst>
                </a:gridCol>
                <a:gridCol w="2807208">
                  <a:extLst>
                    <a:ext uri="{9D8B030D-6E8A-4147-A177-3AD203B41FA5}">
                      <a16:colId xmlns:a16="http://schemas.microsoft.com/office/drawing/2014/main" val="732663366"/>
                    </a:ext>
                  </a:extLst>
                </a:gridCol>
                <a:gridCol w="2907790">
                  <a:extLst>
                    <a:ext uri="{9D8B030D-6E8A-4147-A177-3AD203B41FA5}">
                      <a16:colId xmlns:a16="http://schemas.microsoft.com/office/drawing/2014/main" val="2521498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N0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Factor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Finind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Design/Delivery Consideration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819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Usia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Usian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maksimum</a:t>
                      </a:r>
                      <a:r>
                        <a:rPr lang="en-US" sz="1100" dirty="0"/>
                        <a:t> 55 </a:t>
                      </a:r>
                      <a:r>
                        <a:rPr lang="en-US" sz="1100" dirty="0" err="1"/>
                        <a:t>tahun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Materi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diberikan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visual dan </a:t>
                      </a:r>
                      <a:r>
                        <a:rPr lang="en-US" sz="1100" dirty="0" err="1"/>
                        <a:t>nteraksi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5503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Eabah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Covid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Peraturan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perusahaan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</a:t>
                      </a:r>
                      <a:r>
                        <a:rPr lang="en-US" sz="1100" dirty="0"/>
                        <a:t> system WFH dan WFO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/>
                        <a:t>Maeri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akan</a:t>
                      </a:r>
                      <a:r>
                        <a:rPr lang="en-US" sz="1100" dirty="0"/>
                        <a:t> di deliver </a:t>
                      </a:r>
                      <a:r>
                        <a:rPr lang="en-US" sz="1100" dirty="0" err="1"/>
                        <a:t>secara</a:t>
                      </a:r>
                      <a:r>
                        <a:rPr lang="en-US" sz="1100" dirty="0"/>
                        <a:t> online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menggunakan</a:t>
                      </a:r>
                      <a:r>
                        <a:rPr lang="en-US" sz="1100" dirty="0"/>
                        <a:t> link Zoom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 err="1"/>
                        <a:t>Kepada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peseerta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diberikan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bantuan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kuota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511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Perangkat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belajar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menggunakan</a:t>
                      </a:r>
                      <a:r>
                        <a:rPr lang="en-US" sz="1100" dirty="0"/>
                        <a:t> laptop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melaksanakan</a:t>
                      </a:r>
                      <a:r>
                        <a:rPr lang="en-US" sz="1100" dirty="0"/>
                        <a:t> training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rumah</a:t>
                      </a:r>
                      <a:r>
                        <a:rPr lang="en-US" sz="1100" dirty="0"/>
                        <a:t> masing-masing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menggunakan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perangkat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belajar</a:t>
                      </a:r>
                      <a:r>
                        <a:rPr lang="en-US" sz="1100" dirty="0"/>
                        <a:t> masing-masing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diberikan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kelas</a:t>
                      </a:r>
                      <a:r>
                        <a:rPr lang="en-US" sz="1100" dirty="0"/>
                        <a:t> online </a:t>
                      </a:r>
                      <a:r>
                        <a:rPr lang="en-US" sz="1100" dirty="0" err="1"/>
                        <a:t>selama</a:t>
                      </a:r>
                      <a:r>
                        <a:rPr lang="en-US" sz="1100" dirty="0"/>
                        <a:t> 3 </a:t>
                      </a:r>
                      <a:r>
                        <a:rPr lang="en-US" sz="1100" dirty="0" err="1"/>
                        <a:t>hari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dengan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jeda</a:t>
                      </a:r>
                      <a:r>
                        <a:rPr lang="en-US" sz="1100" dirty="0"/>
                        <a:t> 1 </a:t>
                      </a:r>
                      <a:r>
                        <a:rPr lang="en-US" sz="1100" dirty="0" err="1"/>
                        <a:t>hari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hari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</a:t>
                      </a:r>
                      <a:r>
                        <a:rPr lang="en-US" sz="1100" dirty="0"/>
                        <a:t> 3. </a:t>
                      </a:r>
                      <a:r>
                        <a:rPr lang="en-US" sz="1100" dirty="0" err="1"/>
                        <a:t>Metode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lebih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banyak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diskusi</a:t>
                      </a:r>
                      <a:r>
                        <a:rPr lang="en-US" sz="1100" dirty="0"/>
                        <a:t> di breakout room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3223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Waktu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dari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seluruh</a:t>
                      </a:r>
                      <a:r>
                        <a:rPr lang="en-US" sz="1100" dirty="0"/>
                        <a:t> Indonesia yang </a:t>
                      </a:r>
                      <a:r>
                        <a:rPr lang="en-US" sz="1100" dirty="0" err="1"/>
                        <a:t>memiliki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zon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awaktu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berbeda-beda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Delivery </a:t>
                      </a:r>
                      <a:r>
                        <a:rPr lang="en-US" sz="1100" dirty="0" err="1"/>
                        <a:t>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dilaksanakan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dalam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beberapa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angkatan</a:t>
                      </a:r>
                      <a:r>
                        <a:rPr lang="en-US" sz="1100" dirty="0"/>
                        <a:t> dan </a:t>
                      </a:r>
                      <a:r>
                        <a:rPr lang="en-US" sz="1100" dirty="0" err="1"/>
                        <a:t>pemabgiannya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berdasarkan</a:t>
                      </a:r>
                      <a:r>
                        <a:rPr lang="en-US" sz="1100" dirty="0"/>
                        <a:t> zona </a:t>
                      </a:r>
                      <a:r>
                        <a:rPr lang="en-US" sz="1100" dirty="0" err="1"/>
                        <a:t>waktu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yaitu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kelas</a:t>
                      </a:r>
                      <a:r>
                        <a:rPr lang="en-US" sz="1100" dirty="0"/>
                        <a:t> WIB, WIITA dan WIT.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4796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Jumlah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peserta</a:t>
                      </a:r>
                      <a:endParaRPr 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adalah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karyawan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berada</a:t>
                      </a:r>
                      <a:r>
                        <a:rPr lang="en-US" sz="1100" dirty="0"/>
                        <a:t> pada </a:t>
                      </a:r>
                      <a:r>
                        <a:rPr lang="en-US" sz="1100" dirty="0" err="1"/>
                        <a:t>posisi</a:t>
                      </a:r>
                      <a:r>
                        <a:rPr lang="en-US" sz="1100" dirty="0"/>
                        <a:t> First line Manager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Peserta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sebanyak</a:t>
                      </a:r>
                      <a:r>
                        <a:rPr lang="en-US" sz="1100" dirty="0"/>
                        <a:t> 15 orang agar </a:t>
                      </a:r>
                      <a:r>
                        <a:rPr lang="en-US" sz="1100" dirty="0" err="1"/>
                        <a:t>dapat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mudah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memonitornya</a:t>
                      </a:r>
                      <a:endParaRPr 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210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9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300F6-0B3F-FC41-8032-D7B9C6A3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7D93DB-E4B8-8849-8824-78D4F14D2B0F}"/>
              </a:ext>
            </a:extLst>
          </p:cNvPr>
          <p:cNvSpPr/>
          <p:nvPr/>
        </p:nvSpPr>
        <p:spPr>
          <a:xfrm>
            <a:off x="0" y="-25013"/>
            <a:ext cx="9144000" cy="55280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B84741-57E3-BD41-B8A1-941E05E1F7BB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9A6E26-2A74-E74D-8280-BC9DF2DD1909}"/>
              </a:ext>
            </a:extLst>
          </p:cNvPr>
          <p:cNvSpPr txBox="1"/>
          <p:nvPr/>
        </p:nvSpPr>
        <p:spPr>
          <a:xfrm>
            <a:off x="645460" y="247512"/>
            <a:ext cx="5727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Course Purpose. </a:t>
            </a:r>
            <a:r>
              <a:rPr lang="en-US" sz="1600" b="1" dirty="0" err="1"/>
              <a:t>Learnng</a:t>
            </a:r>
            <a:r>
              <a:rPr lang="en-US" sz="1600" b="1" dirty="0"/>
              <a:t> Objective and Window Design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72FFEF-B9A0-D84A-B47B-646C66071983}"/>
              </a:ext>
            </a:extLst>
          </p:cNvPr>
          <p:cNvCxnSpPr/>
          <p:nvPr/>
        </p:nvCxnSpPr>
        <p:spPr>
          <a:xfrm>
            <a:off x="6202808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325259F-675E-F048-94C1-2B8EEBCEC2E0}"/>
              </a:ext>
            </a:extLst>
          </p:cNvPr>
          <p:cNvSpPr/>
          <p:nvPr/>
        </p:nvSpPr>
        <p:spPr>
          <a:xfrm>
            <a:off x="471724" y="778714"/>
            <a:ext cx="3295604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Course Purpose &amp; Learning </a:t>
            </a:r>
            <a:r>
              <a:rPr lang="en-US" b="1" dirty="0" err="1">
                <a:solidFill>
                  <a:schemeClr val="bg1"/>
                </a:solidFill>
              </a:rPr>
              <a:t>Ojective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11018-C4BB-EC4B-9FC1-C33D6F4CD7AC}"/>
              </a:ext>
            </a:extLst>
          </p:cNvPr>
          <p:cNvSpPr/>
          <p:nvPr/>
        </p:nvSpPr>
        <p:spPr>
          <a:xfrm>
            <a:off x="471724" y="1292217"/>
            <a:ext cx="3295604" cy="3069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Course Purpose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9EF8F-FE30-F547-975C-AFA281DBA96A}"/>
              </a:ext>
            </a:extLst>
          </p:cNvPr>
          <p:cNvSpPr/>
          <p:nvPr/>
        </p:nvSpPr>
        <p:spPr>
          <a:xfrm>
            <a:off x="471724" y="1626550"/>
            <a:ext cx="3295604" cy="970346"/>
          </a:xfrm>
          <a:prstGeom prst="rect">
            <a:avLst/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</a:rPr>
              <a:t>Peserta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mengalami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perubahan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prilaku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dalam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memimpin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anggota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tim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kerja</a:t>
            </a:r>
            <a:r>
              <a:rPr lang="en-US" sz="1200" dirty="0">
                <a:solidFill>
                  <a:schemeClr val="tx1"/>
                </a:solidFill>
              </a:rPr>
              <a:t> yang </a:t>
            </a:r>
            <a:r>
              <a:rPr lang="en-US" sz="1200" dirty="0" err="1">
                <a:solidFill>
                  <a:schemeClr val="tx1"/>
                </a:solidFill>
              </a:rPr>
              <a:t>akan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berdampak</a:t>
            </a:r>
            <a:r>
              <a:rPr lang="en-US" sz="1200" dirty="0">
                <a:solidFill>
                  <a:schemeClr val="tx1"/>
                </a:solidFill>
              </a:rPr>
              <a:t> pada </a:t>
            </a:r>
            <a:r>
              <a:rPr lang="en-US" sz="1200" dirty="0" err="1">
                <a:solidFill>
                  <a:schemeClr val="tx1"/>
                </a:solidFill>
              </a:rPr>
              <a:t>peningkatan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kinerja</a:t>
            </a:r>
            <a:r>
              <a:rPr lang="en-US" sz="1200" dirty="0">
                <a:solidFill>
                  <a:schemeClr val="tx1"/>
                </a:solidFill>
              </a:rPr>
              <a:t> unit </a:t>
            </a:r>
            <a:r>
              <a:rPr lang="en-US" sz="1200" dirty="0" err="1">
                <a:solidFill>
                  <a:schemeClr val="tx1"/>
                </a:solidFill>
              </a:rPr>
              <a:t>kerja</a:t>
            </a:r>
            <a:r>
              <a:rPr lang="en-US" sz="1200" dirty="0">
                <a:solidFill>
                  <a:schemeClr val="tx1"/>
                </a:solidFill>
              </a:rPr>
              <a:t> dan </a:t>
            </a:r>
            <a:r>
              <a:rPr lang="en-US" sz="1200" dirty="0" err="1">
                <a:solidFill>
                  <a:schemeClr val="tx1"/>
                </a:solidFill>
              </a:rPr>
              <a:t>kinerja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bisnis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perusahaan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2A4A21-E631-B541-A70C-83C8BCB7C1F5}"/>
              </a:ext>
            </a:extLst>
          </p:cNvPr>
          <p:cNvSpPr/>
          <p:nvPr/>
        </p:nvSpPr>
        <p:spPr>
          <a:xfrm>
            <a:off x="471724" y="2596896"/>
            <a:ext cx="3295604" cy="32984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Learning Objective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9125CA-36EE-1347-A7B2-2B0C8AF99662}"/>
              </a:ext>
            </a:extLst>
          </p:cNvPr>
          <p:cNvSpPr/>
          <p:nvPr/>
        </p:nvSpPr>
        <p:spPr>
          <a:xfrm>
            <a:off x="471724" y="2948021"/>
            <a:ext cx="3295604" cy="1523395"/>
          </a:xfrm>
          <a:prstGeom prst="rect">
            <a:avLst/>
          </a:prstGeom>
          <a:noFill/>
          <a:ln w="12700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</a:rPr>
              <a:t>Menjadi</a:t>
            </a:r>
            <a:r>
              <a:rPr lang="en-US" sz="1200" dirty="0">
                <a:solidFill>
                  <a:schemeClr val="tx1"/>
                </a:solidFill>
              </a:rPr>
              <a:t> supervisor yang </a:t>
            </a:r>
            <a:r>
              <a:rPr lang="en-US" sz="1200" dirty="0" err="1">
                <a:solidFill>
                  <a:schemeClr val="tx1"/>
                </a:solidFill>
              </a:rPr>
              <a:t>handal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Mampu </a:t>
            </a:r>
            <a:r>
              <a:rPr lang="en-US" sz="1200" dirty="0" err="1">
                <a:solidFill>
                  <a:schemeClr val="tx1"/>
                </a:solidFill>
              </a:rPr>
              <a:t>menentukan</a:t>
            </a:r>
            <a:r>
              <a:rPr lang="en-US" sz="1200" dirty="0">
                <a:solidFill>
                  <a:schemeClr val="tx1"/>
                </a:solidFill>
              </a:rPr>
              <a:t> goal setting dan </a:t>
            </a:r>
            <a:r>
              <a:rPr lang="en-US" sz="1200" dirty="0" err="1">
                <a:solidFill>
                  <a:schemeClr val="tx1"/>
                </a:solidFill>
              </a:rPr>
              <a:t>membuat</a:t>
            </a:r>
            <a:r>
              <a:rPr lang="en-US" sz="1200" dirty="0">
                <a:solidFill>
                  <a:schemeClr val="tx1"/>
                </a:solidFill>
              </a:rPr>
              <a:t> program </a:t>
            </a:r>
            <a:r>
              <a:rPr lang="en-US" sz="1200" dirty="0" err="1">
                <a:solidFill>
                  <a:schemeClr val="tx1"/>
                </a:solidFill>
              </a:rPr>
              <a:t>kerja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untuk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mencapainya</a:t>
            </a:r>
            <a:endParaRPr lang="en-US" sz="12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Setelah </a:t>
            </a:r>
            <a:r>
              <a:rPr lang="en-US" sz="1200" dirty="0" err="1">
                <a:solidFill>
                  <a:schemeClr val="tx1"/>
                </a:solidFill>
              </a:rPr>
              <a:t>selesai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pelatihan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diharapkan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mampu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sebagai</a:t>
            </a:r>
            <a:r>
              <a:rPr lang="en-US" sz="1200" dirty="0">
                <a:solidFill>
                  <a:schemeClr val="tx1"/>
                </a:solidFill>
              </a:rPr>
              <a:t> good </a:t>
            </a:r>
            <a:r>
              <a:rPr lang="en-US" sz="1200" dirty="0" err="1">
                <a:solidFill>
                  <a:schemeClr val="tx1"/>
                </a:solidFill>
              </a:rPr>
              <a:t>influecer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bagi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tim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kerjanya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7883B-EAFE-A840-A790-CAA66CDEF681}"/>
              </a:ext>
            </a:extLst>
          </p:cNvPr>
          <p:cNvSpPr/>
          <p:nvPr/>
        </p:nvSpPr>
        <p:spPr>
          <a:xfrm>
            <a:off x="4130040" y="778714"/>
            <a:ext cx="4542236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Analysis Window Design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994097-FD8A-C94F-86F7-C3495EA99DAA}"/>
              </a:ext>
            </a:extLst>
          </p:cNvPr>
          <p:cNvSpPr/>
          <p:nvPr/>
        </p:nvSpPr>
        <p:spPr>
          <a:xfrm>
            <a:off x="4130040" y="1232348"/>
            <a:ext cx="798576" cy="301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Sponsor/</a:t>
            </a:r>
          </a:p>
          <a:p>
            <a:pPr algn="ctr"/>
            <a:r>
              <a:rPr lang="en-US" sz="900" dirty="0" err="1">
                <a:solidFill>
                  <a:schemeClr val="bg1"/>
                </a:solidFill>
              </a:rPr>
              <a:t>Mgmt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66CB09-AB32-334F-BC70-B8484BF0B928}"/>
              </a:ext>
            </a:extLst>
          </p:cNvPr>
          <p:cNvSpPr/>
          <p:nvPr/>
        </p:nvSpPr>
        <p:spPr>
          <a:xfrm>
            <a:off x="4130040" y="1999233"/>
            <a:ext cx="798576" cy="301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SME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A28E07-152A-C74A-B528-5510A61CA131}"/>
              </a:ext>
            </a:extLst>
          </p:cNvPr>
          <p:cNvSpPr/>
          <p:nvPr/>
        </p:nvSpPr>
        <p:spPr>
          <a:xfrm>
            <a:off x="4130040" y="2667252"/>
            <a:ext cx="798576" cy="301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Workplace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Learner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040EB3A-F8BA-5E44-AA50-BB2BCEEFBC96}"/>
              </a:ext>
            </a:extLst>
          </p:cNvPr>
          <p:cNvSpPr/>
          <p:nvPr/>
        </p:nvSpPr>
        <p:spPr>
          <a:xfrm>
            <a:off x="4168806" y="3386606"/>
            <a:ext cx="798576" cy="301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Workplace</a:t>
            </a:r>
          </a:p>
          <a:p>
            <a:pPr algn="ctr"/>
            <a:r>
              <a:rPr lang="en-US" sz="900" dirty="0">
                <a:solidFill>
                  <a:schemeClr val="bg1"/>
                </a:solidFill>
              </a:rPr>
              <a:t>Teacher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2E16F88-3366-4645-A74B-6336995206F6}"/>
              </a:ext>
            </a:extLst>
          </p:cNvPr>
          <p:cNvSpPr/>
          <p:nvPr/>
        </p:nvSpPr>
        <p:spPr>
          <a:xfrm>
            <a:off x="4168806" y="4105960"/>
            <a:ext cx="798576" cy="301752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</a:rPr>
              <a:t>Learning Eco-system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154463-7075-3F4D-A799-679661DC431F}"/>
              </a:ext>
            </a:extLst>
          </p:cNvPr>
          <p:cNvSpPr/>
          <p:nvPr/>
        </p:nvSpPr>
        <p:spPr>
          <a:xfrm>
            <a:off x="5047488" y="1187281"/>
            <a:ext cx="3524204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Mendukung</a:t>
            </a:r>
            <a:r>
              <a:rPr lang="en-US" sz="900" dirty="0">
                <a:solidFill>
                  <a:schemeClr val="tx1"/>
                </a:solidFill>
              </a:rPr>
              <a:t> strategi </a:t>
            </a:r>
            <a:r>
              <a:rPr lang="en-US" sz="900" dirty="0" err="1">
                <a:solidFill>
                  <a:schemeClr val="tx1"/>
                </a:solidFill>
              </a:rPr>
              <a:t>perusahaan</a:t>
            </a:r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Waktu </a:t>
            </a:r>
            <a:r>
              <a:rPr lang="en-US" sz="900" dirty="0" err="1">
                <a:solidFill>
                  <a:schemeClr val="tx1"/>
                </a:solidFill>
              </a:rPr>
              <a:t>tidak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terlalu</a:t>
            </a:r>
            <a:r>
              <a:rPr lang="en-US" sz="900" dirty="0">
                <a:solidFill>
                  <a:schemeClr val="tx1"/>
                </a:solidFill>
              </a:rPr>
              <a:t> lama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Perubahan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prilaku</a:t>
            </a:r>
            <a:r>
              <a:rPr lang="en-US" sz="900" dirty="0">
                <a:solidFill>
                  <a:schemeClr val="tx1"/>
                </a:solidFill>
              </a:rPr>
              <a:t> learner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409EB92-E89B-594A-B78E-6D22D447C686}"/>
              </a:ext>
            </a:extLst>
          </p:cNvPr>
          <p:cNvSpPr/>
          <p:nvPr/>
        </p:nvSpPr>
        <p:spPr>
          <a:xfrm>
            <a:off x="5047488" y="1926081"/>
            <a:ext cx="3524204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Performance objective &amp; Outcome </a:t>
            </a:r>
            <a:r>
              <a:rPr lang="en-US" sz="900" dirty="0" err="1">
                <a:solidFill>
                  <a:schemeClr val="tx1"/>
                </a:solidFill>
              </a:rPr>
              <a:t>jelas</a:t>
            </a:r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Struktur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Conten</a:t>
            </a:r>
            <a:r>
              <a:rPr lang="en-US" sz="900" dirty="0">
                <a:solidFill>
                  <a:schemeClr val="tx1"/>
                </a:solidFill>
              </a:rPr>
              <a:t> dan learning </a:t>
            </a:r>
            <a:r>
              <a:rPr lang="en-US" sz="900" dirty="0" err="1">
                <a:solidFill>
                  <a:schemeClr val="tx1"/>
                </a:solidFill>
              </a:rPr>
              <a:t>folw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dibuat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dengan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baik</a:t>
            </a:r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Ui </a:t>
            </a:r>
            <a:r>
              <a:rPr lang="en-US" sz="900" dirty="0" err="1">
                <a:solidFill>
                  <a:schemeClr val="tx1"/>
                </a:solidFill>
              </a:rPr>
              <a:t>coba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metodelogi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25B53DC-A0FD-C04D-8391-AEDC84676C94}"/>
              </a:ext>
            </a:extLst>
          </p:cNvPr>
          <p:cNvSpPr/>
          <p:nvPr/>
        </p:nvSpPr>
        <p:spPr>
          <a:xfrm>
            <a:off x="5047488" y="2594100"/>
            <a:ext cx="1816736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More Case study 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Bahasa </a:t>
            </a:r>
            <a:r>
              <a:rPr lang="en-US" sz="900" dirty="0" err="1">
                <a:solidFill>
                  <a:schemeClr val="tx1"/>
                </a:solidFill>
              </a:rPr>
              <a:t>pengantar</a:t>
            </a:r>
            <a:r>
              <a:rPr lang="en-US" sz="900" dirty="0">
                <a:solidFill>
                  <a:schemeClr val="tx1"/>
                </a:solidFill>
              </a:rPr>
              <a:t> Indonesia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Grup</a:t>
            </a:r>
            <a:r>
              <a:rPr lang="en-US" sz="900" dirty="0">
                <a:solidFill>
                  <a:schemeClr val="tx1"/>
                </a:solidFill>
              </a:rPr>
              <a:t> discussion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D6ACA1-1CD3-4241-B0E7-4C266E377071}"/>
              </a:ext>
            </a:extLst>
          </p:cNvPr>
          <p:cNvSpPr/>
          <p:nvPr/>
        </p:nvSpPr>
        <p:spPr>
          <a:xfrm>
            <a:off x="6966012" y="2594100"/>
            <a:ext cx="1891476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Informasi</a:t>
            </a:r>
            <a:r>
              <a:rPr lang="en-US" sz="900" dirty="0">
                <a:solidFill>
                  <a:schemeClr val="tx1"/>
                </a:solidFill>
              </a:rPr>
              <a:t> 1 </a:t>
            </a:r>
            <a:r>
              <a:rPr lang="en-US" sz="900" dirty="0" err="1">
                <a:solidFill>
                  <a:schemeClr val="tx1"/>
                </a:solidFill>
              </a:rPr>
              <a:t>minggu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sebelumya</a:t>
            </a:r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Reminder H-1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Feedback </a:t>
            </a:r>
            <a:r>
              <a:rPr lang="en-US" sz="900" dirty="0" err="1">
                <a:solidFill>
                  <a:schemeClr val="tx1"/>
                </a:solidFill>
              </a:rPr>
              <a:t>peserta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97C179-3D99-4C40-B168-F05C924FCC81}"/>
              </a:ext>
            </a:extLst>
          </p:cNvPr>
          <p:cNvSpPr/>
          <p:nvPr/>
        </p:nvSpPr>
        <p:spPr>
          <a:xfrm>
            <a:off x="5047488" y="3309776"/>
            <a:ext cx="3524204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More Role play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Toolkit </a:t>
            </a:r>
            <a:r>
              <a:rPr lang="en-US" sz="900" dirty="0" err="1">
                <a:solidFill>
                  <a:schemeClr val="tx1"/>
                </a:solidFill>
              </a:rPr>
              <a:t>menagajar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lengkap</a:t>
            </a:r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Keterikatan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dengan</a:t>
            </a:r>
            <a:r>
              <a:rPr lang="en-US" sz="900" dirty="0">
                <a:solidFill>
                  <a:schemeClr val="tx1"/>
                </a:solidFill>
              </a:rPr>
              <a:t> learner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EE4BF14-8250-8B43-AB6E-CE01255C86F4}"/>
              </a:ext>
            </a:extLst>
          </p:cNvPr>
          <p:cNvSpPr/>
          <p:nvPr/>
        </p:nvSpPr>
        <p:spPr>
          <a:xfrm>
            <a:off x="5047488" y="4048576"/>
            <a:ext cx="3524204" cy="44805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900" dirty="0">
              <a:solidFill>
                <a:schemeClr val="tx1"/>
              </a:solidFill>
            </a:endParaRP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Monitoring assignment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Learning Management System</a:t>
            </a:r>
          </a:p>
          <a:p>
            <a:pPr marL="134938" indent="-134938">
              <a:buFont typeface="Arial" panose="020B0604020202020204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Departement</a:t>
            </a:r>
            <a:r>
              <a:rPr lang="en-US" sz="900" dirty="0">
                <a:solidFill>
                  <a:schemeClr val="tx1"/>
                </a:solidFill>
              </a:rPr>
              <a:t> LOGS </a:t>
            </a:r>
            <a:r>
              <a:rPr lang="en-US" sz="900" dirty="0" err="1">
                <a:solidFill>
                  <a:schemeClr val="tx1"/>
                </a:solidFill>
              </a:rPr>
              <a:t>menerima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laporan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elasanaan</a:t>
            </a:r>
            <a:r>
              <a:rPr lang="en-US" sz="900" dirty="0">
                <a:solidFill>
                  <a:schemeClr val="tx1"/>
                </a:solidFill>
              </a:rPr>
              <a:t> training</a:t>
            </a:r>
          </a:p>
          <a:p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69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CE0030-2F4C-1947-9259-EA7A1F2D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1417" y="4262913"/>
            <a:ext cx="464400" cy="306900"/>
          </a:xfrm>
        </p:spPr>
        <p:txBody>
          <a:bodyPr/>
          <a:lstStyle/>
          <a:p>
            <a:fld id="{E4B55DF9-C931-5743-8CF9-C92EA6ED6BD1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C4423-3E9C-754F-886D-4C875A94A146}"/>
              </a:ext>
            </a:extLst>
          </p:cNvPr>
          <p:cNvSpPr/>
          <p:nvPr/>
        </p:nvSpPr>
        <p:spPr>
          <a:xfrm>
            <a:off x="0" y="-72426"/>
            <a:ext cx="9144000" cy="67255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690188-9904-674A-98CC-A13BBEBF26DD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F094298-0F89-7D4E-936C-7932239744A0}"/>
              </a:ext>
            </a:extLst>
          </p:cNvPr>
          <p:cNvSpPr txBox="1"/>
          <p:nvPr/>
        </p:nvSpPr>
        <p:spPr>
          <a:xfrm>
            <a:off x="645461" y="271733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Structure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E6960B-4C6D-134B-B7AF-945305509A0D}"/>
              </a:ext>
            </a:extLst>
          </p:cNvPr>
          <p:cNvCxnSpPr/>
          <p:nvPr/>
        </p:nvCxnSpPr>
        <p:spPr>
          <a:xfrm>
            <a:off x="166738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414E944-752A-C749-84E4-FD703D8DC113}"/>
              </a:ext>
            </a:extLst>
          </p:cNvPr>
          <p:cNvSpPr/>
          <p:nvPr/>
        </p:nvSpPr>
        <p:spPr>
          <a:xfrm>
            <a:off x="145816" y="670455"/>
            <a:ext cx="4255301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Structure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50B4A0-A62A-5A45-8D7E-FA6D43971B3C}"/>
              </a:ext>
            </a:extLst>
          </p:cNvPr>
          <p:cNvSpPr/>
          <p:nvPr/>
        </p:nvSpPr>
        <p:spPr>
          <a:xfrm>
            <a:off x="1753465" y="1214344"/>
            <a:ext cx="874830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ysClr val="windowText" lastClr="000000"/>
                </a:solidFill>
              </a:rPr>
              <a:t>Sosialisasi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8F2DB4-E6DE-944A-8020-5626C3A6DFF5}"/>
              </a:ext>
            </a:extLst>
          </p:cNvPr>
          <p:cNvSpPr/>
          <p:nvPr/>
        </p:nvSpPr>
        <p:spPr>
          <a:xfrm>
            <a:off x="1769180" y="1765851"/>
            <a:ext cx="859122" cy="3979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Managing Performance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D8FDA9-D3D5-FB46-8C6F-AF7C945F3BC9}"/>
              </a:ext>
            </a:extLst>
          </p:cNvPr>
          <p:cNvSpPr/>
          <p:nvPr/>
        </p:nvSpPr>
        <p:spPr>
          <a:xfrm>
            <a:off x="1769180" y="2873226"/>
            <a:ext cx="874827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Building High Performance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85D56F-81E2-904D-B0E2-2640E66E1150}"/>
              </a:ext>
            </a:extLst>
          </p:cNvPr>
          <p:cNvSpPr/>
          <p:nvPr/>
        </p:nvSpPr>
        <p:spPr>
          <a:xfrm>
            <a:off x="1764817" y="3981758"/>
            <a:ext cx="889917" cy="9580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Self Leadership and Managing Interpersonal Relationship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EE6E4F-CBB4-F545-886C-DCC46378D4EA}"/>
              </a:ext>
            </a:extLst>
          </p:cNvPr>
          <p:cNvSpPr/>
          <p:nvPr/>
        </p:nvSpPr>
        <p:spPr>
          <a:xfrm>
            <a:off x="2678947" y="1224082"/>
            <a:ext cx="874829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ysClr val="windowText" lastClr="000000"/>
                </a:solidFill>
              </a:rPr>
              <a:t>Teknikal</a:t>
            </a:r>
            <a:r>
              <a:rPr lang="en-US" sz="900" dirty="0">
                <a:solidFill>
                  <a:sysClr val="windowText" lastClr="000000"/>
                </a:solidFill>
              </a:rPr>
              <a:t> Briefing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37628-8E6D-304E-A5D3-5D06B09F3CD0}"/>
              </a:ext>
            </a:extLst>
          </p:cNvPr>
          <p:cNvSpPr/>
          <p:nvPr/>
        </p:nvSpPr>
        <p:spPr>
          <a:xfrm>
            <a:off x="3606721" y="1224082"/>
            <a:ext cx="874829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Introduction &amp; Grand Rules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96A4B2-AF6A-0C4D-A803-005DBC798566}"/>
              </a:ext>
            </a:extLst>
          </p:cNvPr>
          <p:cNvSpPr/>
          <p:nvPr/>
        </p:nvSpPr>
        <p:spPr>
          <a:xfrm>
            <a:off x="2678947" y="1777508"/>
            <a:ext cx="874827" cy="3979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Task management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D368F3-9089-B64B-B6D6-FE605DC7AA0B}"/>
              </a:ext>
            </a:extLst>
          </p:cNvPr>
          <p:cNvSpPr/>
          <p:nvPr/>
        </p:nvSpPr>
        <p:spPr>
          <a:xfrm>
            <a:off x="3606721" y="1774495"/>
            <a:ext cx="874827" cy="3979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Management Kinerja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1B878B-B3ED-CA4B-B420-A26F4E1FF1F2}"/>
              </a:ext>
            </a:extLst>
          </p:cNvPr>
          <p:cNvSpPr/>
          <p:nvPr/>
        </p:nvSpPr>
        <p:spPr>
          <a:xfrm>
            <a:off x="2678941" y="2220831"/>
            <a:ext cx="874827" cy="39790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PDCA Deployment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2B11D2-A149-744E-B915-A8F15318A29F}"/>
              </a:ext>
            </a:extLst>
          </p:cNvPr>
          <p:cNvSpPr/>
          <p:nvPr/>
        </p:nvSpPr>
        <p:spPr>
          <a:xfrm>
            <a:off x="2678947" y="2876612"/>
            <a:ext cx="874821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Basic Principal Coaching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6005F4-3B54-8C4F-AE5E-96C9383A0322}"/>
              </a:ext>
            </a:extLst>
          </p:cNvPr>
          <p:cNvSpPr/>
          <p:nvPr/>
        </p:nvSpPr>
        <p:spPr>
          <a:xfrm>
            <a:off x="3606726" y="2881708"/>
            <a:ext cx="874816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SMILE Model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06D408-23D3-4348-9039-6BD54D73CC26}"/>
              </a:ext>
            </a:extLst>
          </p:cNvPr>
          <p:cNvSpPr/>
          <p:nvPr/>
        </p:nvSpPr>
        <p:spPr>
          <a:xfrm>
            <a:off x="2671397" y="3332569"/>
            <a:ext cx="889913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Leadership Coaching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5EEC9-3DF3-ED4B-8164-123F2EC44729}"/>
              </a:ext>
            </a:extLst>
          </p:cNvPr>
          <p:cNvSpPr/>
          <p:nvPr/>
        </p:nvSpPr>
        <p:spPr>
          <a:xfrm>
            <a:off x="2678947" y="3985471"/>
            <a:ext cx="889911" cy="397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Peran Leader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FEFC08-BD47-0242-803A-BA6C9CFFAE18}"/>
              </a:ext>
            </a:extLst>
          </p:cNvPr>
          <p:cNvSpPr/>
          <p:nvPr/>
        </p:nvSpPr>
        <p:spPr>
          <a:xfrm>
            <a:off x="3606721" y="3985471"/>
            <a:ext cx="889903" cy="397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Profiling DISC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16971E-80A4-6647-ACF4-50DD24968DCD}"/>
              </a:ext>
            </a:extLst>
          </p:cNvPr>
          <p:cNvSpPr/>
          <p:nvPr/>
        </p:nvSpPr>
        <p:spPr>
          <a:xfrm>
            <a:off x="2678947" y="4541919"/>
            <a:ext cx="889911" cy="397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Mapping Profiling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B7E2D-62B3-B24A-8DCA-3900AB3234AC}"/>
              </a:ext>
            </a:extLst>
          </p:cNvPr>
          <p:cNvSpPr/>
          <p:nvPr/>
        </p:nvSpPr>
        <p:spPr>
          <a:xfrm>
            <a:off x="3602601" y="4541919"/>
            <a:ext cx="889903" cy="39790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Talletnt</a:t>
            </a:r>
            <a:r>
              <a:rPr lang="en-US" sz="900" dirty="0">
                <a:solidFill>
                  <a:schemeClr val="tx1"/>
                </a:solidFill>
              </a:rPr>
              <a:t> Mapping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68C951-08F2-1D4D-92FE-4990F9FD913C}"/>
              </a:ext>
            </a:extLst>
          </p:cNvPr>
          <p:cNvSpPr/>
          <p:nvPr/>
        </p:nvSpPr>
        <p:spPr>
          <a:xfrm>
            <a:off x="145816" y="2715225"/>
            <a:ext cx="1385569" cy="69623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First Line management Program : Leading For High Performance 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D4FF58-DBBA-1945-9A6E-DEFAE9AA81DA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531385" y="3063344"/>
            <a:ext cx="13599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57F999-4C90-B245-B234-C700DB703A81}"/>
              </a:ext>
            </a:extLst>
          </p:cNvPr>
          <p:cNvCxnSpPr>
            <a:cxnSpLocks/>
          </p:cNvCxnSpPr>
          <p:nvPr/>
        </p:nvCxnSpPr>
        <p:spPr>
          <a:xfrm flipH="1">
            <a:off x="1666334" y="1419796"/>
            <a:ext cx="2088" cy="30384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544B6E6-55D4-4D47-8404-8359246F9AB9}"/>
              </a:ext>
            </a:extLst>
          </p:cNvPr>
          <p:cNvCxnSpPr>
            <a:cxnSpLocks/>
          </p:cNvCxnSpPr>
          <p:nvPr/>
        </p:nvCxnSpPr>
        <p:spPr>
          <a:xfrm>
            <a:off x="1670123" y="1416911"/>
            <a:ext cx="94640" cy="102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AA6EDC9-DD0D-7644-B753-2C2814D1BB01}"/>
              </a:ext>
            </a:extLst>
          </p:cNvPr>
          <p:cNvCxnSpPr>
            <a:cxnSpLocks/>
          </p:cNvCxnSpPr>
          <p:nvPr/>
        </p:nvCxnSpPr>
        <p:spPr>
          <a:xfrm>
            <a:off x="1667384" y="3063344"/>
            <a:ext cx="97379" cy="129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4A33CFD-5F46-984E-9A40-2BF05A6800EB}"/>
              </a:ext>
            </a:extLst>
          </p:cNvPr>
          <p:cNvCxnSpPr>
            <a:cxnSpLocks/>
          </p:cNvCxnSpPr>
          <p:nvPr/>
        </p:nvCxnSpPr>
        <p:spPr>
          <a:xfrm>
            <a:off x="1667384" y="1966719"/>
            <a:ext cx="97379" cy="672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04C2D22-EE2C-E641-A8A2-230CC6BD0685}"/>
              </a:ext>
            </a:extLst>
          </p:cNvPr>
          <p:cNvCxnSpPr>
            <a:cxnSpLocks/>
          </p:cNvCxnSpPr>
          <p:nvPr/>
        </p:nvCxnSpPr>
        <p:spPr>
          <a:xfrm>
            <a:off x="1666334" y="4458221"/>
            <a:ext cx="9842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521D1C1-D35B-C549-9C79-3612430F4E18}"/>
              </a:ext>
            </a:extLst>
          </p:cNvPr>
          <p:cNvSpPr/>
          <p:nvPr/>
        </p:nvSpPr>
        <p:spPr>
          <a:xfrm>
            <a:off x="5193584" y="670455"/>
            <a:ext cx="3418216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Leaning Flow</a:t>
            </a:r>
          </a:p>
        </p:txBody>
      </p:sp>
      <p:graphicFrame>
        <p:nvGraphicFramePr>
          <p:cNvPr id="78" name="Table 13">
            <a:extLst>
              <a:ext uri="{FF2B5EF4-FFF2-40B4-BE49-F238E27FC236}">
                <a16:creationId xmlns:a16="http://schemas.microsoft.com/office/drawing/2014/main" id="{F86F2138-3CC8-AA4F-BE12-4DBEC70D9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0466751"/>
              </p:ext>
            </p:extLst>
          </p:nvPr>
        </p:nvGraphicFramePr>
        <p:xfrm>
          <a:off x="5218262" y="1158051"/>
          <a:ext cx="3393538" cy="1854200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3393538">
                  <a:extLst>
                    <a:ext uri="{9D8B030D-6E8A-4147-A177-3AD203B41FA5}">
                      <a16:colId xmlns:a16="http://schemas.microsoft.com/office/drawing/2014/main" val="104385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#1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Sosialisasi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12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#2 Managing 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20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#3 Building High Performance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71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#4 Self Leadership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85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#7 Managing Interpersonal </a:t>
                      </a:r>
                      <a:r>
                        <a:rPr lang="en-US" sz="1050" dirty="0" err="1">
                          <a:solidFill>
                            <a:schemeClr val="bg1"/>
                          </a:solidFill>
                        </a:rPr>
                        <a:t>Realtionship</a:t>
                      </a:r>
                      <a:endParaRPr lang="en-US" sz="105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19876"/>
                  </a:ext>
                </a:extLst>
              </a:tr>
            </a:tbl>
          </a:graphicData>
        </a:graphic>
      </p:graphicFrame>
      <p:sp>
        <p:nvSpPr>
          <p:cNvPr id="39" name="Rectangle 38">
            <a:extLst>
              <a:ext uri="{FF2B5EF4-FFF2-40B4-BE49-F238E27FC236}">
                <a16:creationId xmlns:a16="http://schemas.microsoft.com/office/drawing/2014/main" id="{8B490753-F2F7-7144-A9D4-AF66F61E6332}"/>
              </a:ext>
            </a:extLst>
          </p:cNvPr>
          <p:cNvSpPr/>
          <p:nvPr/>
        </p:nvSpPr>
        <p:spPr>
          <a:xfrm>
            <a:off x="3591629" y="3334117"/>
            <a:ext cx="889913" cy="4062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solidFill>
                  <a:schemeClr val="tx1"/>
                </a:solidFill>
              </a:rPr>
              <a:t>Welness</a:t>
            </a:r>
            <a:r>
              <a:rPr lang="en-US" sz="900" dirty="0">
                <a:solidFill>
                  <a:schemeClr val="tx1"/>
                </a:solidFill>
              </a:rPr>
              <a:t> Coaching</a:t>
            </a:r>
          </a:p>
        </p:txBody>
      </p:sp>
    </p:spTree>
    <p:extLst>
      <p:ext uri="{BB962C8B-B14F-4D97-AF65-F5344CB8AC3E}">
        <p14:creationId xmlns:p14="http://schemas.microsoft.com/office/powerpoint/2010/main" val="336645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35ABA-D6A6-D741-B2AF-71236D3CF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8F525-8582-5D4E-A67D-31A1D35C3ADB}"/>
              </a:ext>
            </a:extLst>
          </p:cNvPr>
          <p:cNvSpPr/>
          <p:nvPr/>
        </p:nvSpPr>
        <p:spPr>
          <a:xfrm>
            <a:off x="0" y="-1"/>
            <a:ext cx="9144000" cy="51344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4AEDAB-0050-D64D-8F95-73345F9D7DAB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4CBB124-4303-9744-BE58-0A14B14101B2}"/>
              </a:ext>
            </a:extLst>
          </p:cNvPr>
          <p:cNvSpPr txBox="1"/>
          <p:nvPr/>
        </p:nvSpPr>
        <p:spPr>
          <a:xfrm>
            <a:off x="645461" y="271733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0347AC-1867-2943-B6DC-1362589CAC07}"/>
              </a:ext>
            </a:extLst>
          </p:cNvPr>
          <p:cNvCxnSpPr/>
          <p:nvPr/>
        </p:nvCxnSpPr>
        <p:spPr>
          <a:xfrm>
            <a:off x="166738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964DC1-D11D-564A-8F4E-174865646037}"/>
              </a:ext>
            </a:extLst>
          </p:cNvPr>
          <p:cNvSpPr/>
          <p:nvPr/>
        </p:nvSpPr>
        <p:spPr>
          <a:xfrm>
            <a:off x="645460" y="623628"/>
            <a:ext cx="7432295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Lesson Plan – Day 1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B0AF2A8-8706-9A4D-B12B-70E23DB14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835127"/>
              </p:ext>
            </p:extLst>
          </p:nvPr>
        </p:nvGraphicFramePr>
        <p:xfrm>
          <a:off x="645460" y="1098582"/>
          <a:ext cx="7432296" cy="3789230"/>
        </p:xfrm>
        <a:graphic>
          <a:graphicData uri="http://schemas.openxmlformats.org/drawingml/2006/table">
            <a:tbl>
              <a:tblPr firstRow="1" firstCol="1" bandRow="1">
                <a:tableStyleId>{B7FED060-5EA1-4064-A64A-EDC65D44128F}</a:tableStyleId>
              </a:tblPr>
              <a:tblGrid>
                <a:gridCol w="1154802">
                  <a:extLst>
                    <a:ext uri="{9D8B030D-6E8A-4147-A177-3AD203B41FA5}">
                      <a16:colId xmlns:a16="http://schemas.microsoft.com/office/drawing/2014/main" val="1223362323"/>
                    </a:ext>
                  </a:extLst>
                </a:gridCol>
                <a:gridCol w="2820579">
                  <a:extLst>
                    <a:ext uri="{9D8B030D-6E8A-4147-A177-3AD203B41FA5}">
                      <a16:colId xmlns:a16="http://schemas.microsoft.com/office/drawing/2014/main" val="3465262114"/>
                    </a:ext>
                  </a:extLst>
                </a:gridCol>
                <a:gridCol w="965402">
                  <a:extLst>
                    <a:ext uri="{9D8B030D-6E8A-4147-A177-3AD203B41FA5}">
                      <a16:colId xmlns:a16="http://schemas.microsoft.com/office/drawing/2014/main" val="2032597238"/>
                    </a:ext>
                  </a:extLst>
                </a:gridCol>
                <a:gridCol w="2491513">
                  <a:extLst>
                    <a:ext uri="{9D8B030D-6E8A-4147-A177-3AD203B41FA5}">
                      <a16:colId xmlns:a16="http://schemas.microsoft.com/office/drawing/2014/main" val="863455058"/>
                    </a:ext>
                  </a:extLst>
                </a:gridCol>
              </a:tblGrid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TIME (WITA)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AGENDA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METODE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SUPPORT TOOS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 anchor="ctr"/>
                </a:tc>
                <a:extLst>
                  <a:ext uri="{0D108BD9-81ED-4DB2-BD59-A6C34878D82A}">
                    <a16:rowId xmlns:a16="http://schemas.microsoft.com/office/drawing/2014/main" val="700844761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08.00 - 08.10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Join Virtual Class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Zoom Meeting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extLst>
                  <a:ext uri="{0D108BD9-81ED-4DB2-BD59-A6C34878D82A}">
                    <a16:rowId xmlns:a16="http://schemas.microsoft.com/office/drawing/2014/main" val="4251972339"/>
                  </a:ext>
                </a:extLst>
              </a:tr>
              <a:tr h="677690"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effectLst/>
                        </a:rPr>
                        <a:t>08.10 - 09.00</a:t>
                      </a:r>
                      <a:endParaRPr lang="en-ID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PEMBUKAAN :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Opening </a:t>
                      </a:r>
                      <a:r>
                        <a:rPr lang="en-US" sz="700" dirty="0" err="1">
                          <a:effectLst/>
                        </a:rPr>
                        <a:t>Spech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dari</a:t>
                      </a:r>
                      <a:r>
                        <a:rPr lang="en-US" sz="700" dirty="0">
                          <a:effectLst/>
                        </a:rPr>
                        <a:t> CORPU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Gound</a:t>
                      </a:r>
                      <a:r>
                        <a:rPr lang="en-US" sz="700" dirty="0">
                          <a:effectLst/>
                        </a:rPr>
                        <a:t> Rule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Penjelasan</a:t>
                      </a:r>
                      <a:r>
                        <a:rPr lang="en-US" sz="700" dirty="0">
                          <a:effectLst/>
                        </a:rPr>
                        <a:t> Program BLP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Online Pre Test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Online Survey </a:t>
                      </a:r>
                      <a:r>
                        <a:rPr lang="en-US" sz="700" dirty="0" err="1">
                          <a:effectLst/>
                        </a:rPr>
                        <a:t>Pra</a:t>
                      </a:r>
                      <a:r>
                        <a:rPr lang="en-US" sz="700" dirty="0">
                          <a:effectLst/>
                        </a:rPr>
                        <a:t> Program</a:t>
                      </a:r>
                      <a:endParaRPr lang="en-ID" sz="600" dirty="0">
                        <a:effectLst/>
                      </a:endParaRPr>
                    </a:p>
                    <a:p>
                      <a:pPr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Online </a:t>
                      </a:r>
                      <a:r>
                        <a:rPr lang="en-US" sz="700" dirty="0" err="1">
                          <a:effectLst/>
                        </a:rPr>
                        <a:t>Profilling</a:t>
                      </a:r>
                      <a:endParaRPr lang="en-ID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CorpU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Mandiri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rowSpan="16">
                  <a:txBody>
                    <a:bodyPr/>
                    <a:lstStyle/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Link online pre test, Survey dan Profilling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Break out room</a:t>
                      </a:r>
                      <a:endParaRPr lang="en-ID" sz="600">
                        <a:effectLst/>
                      </a:endParaRPr>
                    </a:p>
                    <a:p>
                      <a:pPr marL="228600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marL="228600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Video pentingnya mengenali perubahan berbasis data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Setiap peserta siap kertas 1 lembar untuk games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Form frame perubahan dan isian yang benar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Video KPI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Video PDCA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700">
                          <a:effectLst/>
                        </a:rPr>
                        <a:t>Form PDCA Deployment dan isian yang benar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700">
                          <a:effectLst/>
                        </a:rPr>
                        <a:t>Break :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400"/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Game-game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400"/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Video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400"/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Energizer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extLst>
                  <a:ext uri="{0D108BD9-81ED-4DB2-BD59-A6C34878D82A}">
                    <a16:rowId xmlns:a16="http://schemas.microsoft.com/office/drawing/2014/main" val="1103681724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09.00 - 09.10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914977"/>
                  </a:ext>
                </a:extLst>
              </a:tr>
              <a:tr h="484064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09.10 - 10.00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TASK MANAGEMENT :</a:t>
                      </a:r>
                      <a:endParaRPr lang="en-ID" sz="6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Keterkaitan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antara</a:t>
                      </a:r>
                      <a:r>
                        <a:rPr lang="en-US" sz="700" dirty="0">
                          <a:effectLst/>
                        </a:rPr>
                        <a:t> self, people dan task management</a:t>
                      </a:r>
                      <a:endParaRPr lang="en-ID" sz="6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Perbedaan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sudut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pandang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strategis</a:t>
                      </a:r>
                      <a:r>
                        <a:rPr lang="en-US" sz="700" dirty="0">
                          <a:effectLst/>
                        </a:rPr>
                        <a:t>, </a:t>
                      </a:r>
                      <a:r>
                        <a:rPr lang="en-US" sz="700" dirty="0" err="1">
                          <a:effectLst/>
                        </a:rPr>
                        <a:t>taktis</a:t>
                      </a:r>
                      <a:r>
                        <a:rPr lang="en-US" sz="700" dirty="0">
                          <a:effectLst/>
                        </a:rPr>
                        <a:t> dan </a:t>
                      </a:r>
                      <a:r>
                        <a:rPr lang="en-US" sz="700" dirty="0" err="1">
                          <a:effectLst/>
                        </a:rPr>
                        <a:t>operasional</a:t>
                      </a:r>
                      <a:endParaRPr lang="en-ID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284876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10.00 - 10.30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414287"/>
                  </a:ext>
                </a:extLst>
              </a:tr>
              <a:tr h="274303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10.30 - 11.20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Management Kinerja :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Apa itu KPI dan Framework BSC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Tipe KPI : STO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62780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11.20 - 11.30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540277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11.30 - 12.00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Games membedakan KPI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479951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12.00 - 13.00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Main 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57365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13.00 - 13.10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Join Virtual Class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691282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13.10 - 14.00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Materi PDCA Deployment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436081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14.00 - 14.10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3744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14.10 - 15.00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Diskusi Kelompok Praktek PDCA Deployment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603845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15.00 - 15.30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399000"/>
                  </a:ext>
                </a:extLst>
              </a:tr>
              <a:tr h="177490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15.30 - 16.20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Presentasi PDCA Deployment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Feedback hasil presentasi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Mandiri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570106"/>
                  </a:ext>
                </a:extLst>
              </a:tr>
              <a:tr h="1243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16.20 - 16.30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421485"/>
                  </a:ext>
                </a:extLst>
              </a:tr>
              <a:tr h="354980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16.30 - 17.00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Penjelasan penugasan pasca training/format project assignment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n-US" sz="700">
                          <a:effectLst/>
                        </a:rPr>
                        <a:t>Post test kahoot Post evaluasi training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>
                          <a:effectLst/>
                        </a:rPr>
                        <a:t>Konsultan</a:t>
                      </a:r>
                      <a:endParaRPr lang="en-ID" sz="600" dirty="0">
                        <a:effectLst/>
                      </a:endParaRPr>
                    </a:p>
                    <a:p>
                      <a:pPr algn="ctr"/>
                      <a:r>
                        <a:rPr lang="en-US" sz="700" dirty="0" err="1">
                          <a:effectLst/>
                        </a:rPr>
                        <a:t>Mandiri</a:t>
                      </a:r>
                      <a:endParaRPr lang="en-ID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36305" marR="3630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0921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34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9B441-3D98-E240-9725-7C46173F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38249-E3CD-1F46-BE0D-C9858FED5D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F6756-2C13-734B-ACAE-212B8EA96BA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18BA71-C0F2-9B47-B123-06943391AEFA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00DBA8-986C-CC41-AC05-5622203CFFEC}"/>
              </a:ext>
            </a:extLst>
          </p:cNvPr>
          <p:cNvSpPr txBox="1"/>
          <p:nvPr/>
        </p:nvSpPr>
        <p:spPr>
          <a:xfrm>
            <a:off x="645461" y="271733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D5D072-9A0A-FF4A-A9A2-E39A3BEA6C27}"/>
              </a:ext>
            </a:extLst>
          </p:cNvPr>
          <p:cNvCxnSpPr/>
          <p:nvPr/>
        </p:nvCxnSpPr>
        <p:spPr>
          <a:xfrm>
            <a:off x="166738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3A1A60-4F26-B349-884C-B2B8EE11CACB}"/>
              </a:ext>
            </a:extLst>
          </p:cNvPr>
          <p:cNvSpPr/>
          <p:nvPr/>
        </p:nvSpPr>
        <p:spPr>
          <a:xfrm>
            <a:off x="645460" y="623628"/>
            <a:ext cx="7432295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Lesson Plan – Day 2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6CBC8B1-393F-E74A-A7E9-74D74E5E2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139499"/>
              </p:ext>
            </p:extLst>
          </p:nvPr>
        </p:nvGraphicFramePr>
        <p:xfrm>
          <a:off x="645460" y="1098581"/>
          <a:ext cx="7432296" cy="3916835"/>
        </p:xfrm>
        <a:graphic>
          <a:graphicData uri="http://schemas.openxmlformats.org/drawingml/2006/table">
            <a:tbl>
              <a:tblPr firstRow="1" firstCol="1" bandRow="1">
                <a:tableStyleId>{B7FED060-5EA1-4064-A64A-EDC65D44128F}</a:tableStyleId>
              </a:tblPr>
              <a:tblGrid>
                <a:gridCol w="1170359">
                  <a:extLst>
                    <a:ext uri="{9D8B030D-6E8A-4147-A177-3AD203B41FA5}">
                      <a16:colId xmlns:a16="http://schemas.microsoft.com/office/drawing/2014/main" val="419434226"/>
                    </a:ext>
                  </a:extLst>
                </a:gridCol>
                <a:gridCol w="3719600">
                  <a:extLst>
                    <a:ext uri="{9D8B030D-6E8A-4147-A177-3AD203B41FA5}">
                      <a16:colId xmlns:a16="http://schemas.microsoft.com/office/drawing/2014/main" val="3763757901"/>
                    </a:ext>
                  </a:extLst>
                </a:gridCol>
                <a:gridCol w="978406">
                  <a:extLst>
                    <a:ext uri="{9D8B030D-6E8A-4147-A177-3AD203B41FA5}">
                      <a16:colId xmlns:a16="http://schemas.microsoft.com/office/drawing/2014/main" val="4104437605"/>
                    </a:ext>
                  </a:extLst>
                </a:gridCol>
                <a:gridCol w="1563931">
                  <a:extLst>
                    <a:ext uri="{9D8B030D-6E8A-4147-A177-3AD203B41FA5}">
                      <a16:colId xmlns:a16="http://schemas.microsoft.com/office/drawing/2014/main" val="3212795663"/>
                    </a:ext>
                  </a:extLst>
                </a:gridCol>
              </a:tblGrid>
              <a:tr h="142281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TIME (WITA)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AGENDA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METODE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SUPPORTING TOOLS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 anchor="ctr"/>
                </a:tc>
                <a:extLst>
                  <a:ext uri="{0D108BD9-81ED-4DB2-BD59-A6C34878D82A}">
                    <a16:rowId xmlns:a16="http://schemas.microsoft.com/office/drawing/2014/main" val="1102202963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08.00 - 08.10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Join Virtual Class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rowSpan="17">
                  <a:txBody>
                    <a:bodyPr/>
                    <a:lstStyle/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Main room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Breakout room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Form Coaching Note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ICC Card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Handout Materi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600">
                          <a:effectLst/>
                        </a:rPr>
                        <a:t>Break :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Game-game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Video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SzPts val="1000"/>
                        <a:buFont typeface="Symbol" pitchFamily="2" charset="2"/>
                        <a:buChar char=""/>
                      </a:pPr>
                      <a:r>
                        <a:rPr lang="en-US" sz="600" kern="1200">
                          <a:effectLst/>
                        </a:rPr>
                        <a:t>Relaksasi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extLst>
                  <a:ext uri="{0D108BD9-81ED-4DB2-BD59-A6C34878D82A}">
                    <a16:rowId xmlns:a16="http://schemas.microsoft.com/office/drawing/2014/main" val="2918709332"/>
                  </a:ext>
                </a:extLst>
              </a:tr>
              <a:tr h="391274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08.10 - 09.00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Opening &amp; Introduction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600">
                          <a:effectLst/>
                        </a:rPr>
                        <a:t>Basic Principle of Coaching: 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600">
                          <a:effectLst/>
                        </a:rPr>
                        <a:t>Pemahaman peserta tentang Coaching 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600">
                          <a:effectLst/>
                        </a:rPr>
                        <a:t>Perbedaan coaching dengan pendekatan lain.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600">
                          <a:effectLst/>
                        </a:rPr>
                        <a:t>Kesimpulan 5 hal tentang coaching yang didapat.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44421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09.00 - 09.10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934418"/>
                  </a:ext>
                </a:extLst>
              </a:tr>
              <a:tr h="326061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09.10 - 10.00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Manfaat dan basic coaching skills 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manfaat coaching skills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ciri-ciri coach yang baik (skills, mindset, rapport)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Diskusi kelompok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33947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10.00 - 10.30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630543"/>
                  </a:ext>
                </a:extLst>
              </a:tr>
              <a:tr h="521698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10.30 - 11.20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marL="457200"/>
                      <a:r>
                        <a:rPr lang="en-US" sz="600">
                          <a:effectLst/>
                        </a:rPr>
                        <a:t>SMILE Model &amp; Conversational Coaching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Penjelasan flow SMILE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600">
                          <a:effectLst/>
                        </a:rPr>
                        <a:t>Demo conversational Coaching dengan SMILE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600">
                          <a:effectLst/>
                        </a:rPr>
                        <a:t>Praktek conversational Coaching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Symbol" pitchFamily="2" charset="2"/>
                        <a:buChar char=""/>
                      </a:pPr>
                      <a:r>
                        <a:rPr lang="en-US" sz="600">
                          <a:effectLst/>
                        </a:rPr>
                        <a:t>Role play , Respon leaders yg mengenal coaching dan yg tidak mengenal coaching </a:t>
                      </a:r>
                      <a:r>
                        <a:rPr lang="en-US" sz="600">
                          <a:effectLst/>
                          <a:sym typeface="Wingdings" pitchFamily="2" charset="2"/>
                        </a:rPr>
                        <a:t></a:t>
                      </a:r>
                      <a:r>
                        <a:rPr lang="en-US" sz="600">
                          <a:effectLst/>
                        </a:rPr>
                        <a:t> Future Oriented, Solution Focus, kasih 2 contoh kasus.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286879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11.20 - 11.30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358350"/>
                  </a:ext>
                </a:extLst>
              </a:tr>
              <a:tr h="391274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11.30 - 12.00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PRAKTEK COACHING – LEADERSHIP COACHING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600">
                          <a:effectLst/>
                        </a:rPr>
                        <a:t>Agenda, Goal, Best Outcome 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Penjelasan landasan teori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Praktek assessment, menurunkan dari agenda ke goal dan ke Best Outcome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799943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12.00 - 13.00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Main 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088674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13.00 - 13.10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Join Virtual Class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119978"/>
                  </a:ext>
                </a:extLst>
              </a:tr>
              <a:tr h="260849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13.10 - 14.00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Tahap MILE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Menjelasan tentang tahapan MILE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Lanjut praktek coaching 4 tahapan MILE dan Celebration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032421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14.00 - 14.10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993372"/>
                  </a:ext>
                </a:extLst>
              </a:tr>
              <a:tr h="195637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14.10 - 15.00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Feedback sebagai Coachee, Coach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Sharing praktek coaching hari ini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Menjelaskan tentang performance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46176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15.00 - 15.30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 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164895"/>
                  </a:ext>
                </a:extLst>
              </a:tr>
              <a:tr h="260849">
                <a:tc>
                  <a:txBody>
                    <a:bodyPr/>
                    <a:lstStyle/>
                    <a:p>
                      <a:pPr algn="ctr"/>
                      <a:br>
                        <a:rPr lang="en-US" sz="600">
                          <a:effectLst/>
                        </a:rPr>
                      </a:br>
                      <a:r>
                        <a:rPr lang="en-US" sz="600">
                          <a:effectLst/>
                        </a:rPr>
                        <a:t>15.30 - 16.20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PRAKTEK COACHING – WELLNESS COACHING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Agenda, Goal, Best Outcome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Praktek coaching 4 tahapan MILE dan Celebration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Konsultan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513035"/>
                  </a:ext>
                </a:extLst>
              </a:tr>
              <a:tr h="91396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16.20 - 16.30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Break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 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93790"/>
                  </a:ext>
                </a:extLst>
              </a:tr>
              <a:tr h="326061">
                <a:tc>
                  <a:txBody>
                    <a:bodyPr/>
                    <a:lstStyle/>
                    <a:p>
                      <a:pPr algn="ctr"/>
                      <a:r>
                        <a:rPr lang="en-US" sz="600">
                          <a:effectLst/>
                        </a:rPr>
                        <a:t>16.30 - 17.00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r>
                        <a:rPr lang="en-US" sz="600">
                          <a:effectLst/>
                        </a:rPr>
                        <a:t>Execution Game &amp; Peak Performance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Membuat Execution game masing-masing</a:t>
                      </a:r>
                      <a:endParaRPr lang="en-ID" sz="6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600">
                          <a:effectLst/>
                        </a:rPr>
                        <a:t>Penjelasan Peark Performance dan coaching log</a:t>
                      </a:r>
                      <a:endParaRPr lang="en-ID" sz="600">
                        <a:effectLst/>
                      </a:endParaRPr>
                    </a:p>
                    <a:p>
                      <a:r>
                        <a:rPr lang="en-US" sz="600">
                          <a:effectLst/>
                        </a:rPr>
                        <a:t>Closing</a:t>
                      </a:r>
                      <a:endParaRPr lang="en-ID" sz="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 err="1">
                          <a:effectLst/>
                        </a:rPr>
                        <a:t>Konsultan</a:t>
                      </a:r>
                      <a:endParaRPr lang="en-ID" sz="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6678" marR="26678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877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157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9B441-3D98-E240-9725-7C46173F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538249-E3CD-1F46-BE0D-C9858FED5D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BF6756-2C13-734B-ACAE-212B8EA96BA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18BA71-C0F2-9B47-B123-06943391AEFA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000DBA8-986C-CC41-AC05-5622203CFFEC}"/>
              </a:ext>
            </a:extLst>
          </p:cNvPr>
          <p:cNvSpPr txBox="1"/>
          <p:nvPr/>
        </p:nvSpPr>
        <p:spPr>
          <a:xfrm>
            <a:off x="645461" y="271733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D5D072-9A0A-FF4A-A9A2-E39A3BEA6C27}"/>
              </a:ext>
            </a:extLst>
          </p:cNvPr>
          <p:cNvCxnSpPr/>
          <p:nvPr/>
        </p:nvCxnSpPr>
        <p:spPr>
          <a:xfrm>
            <a:off x="166738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3A1A60-4F26-B349-884C-B2B8EE11CACB}"/>
              </a:ext>
            </a:extLst>
          </p:cNvPr>
          <p:cNvSpPr/>
          <p:nvPr/>
        </p:nvSpPr>
        <p:spPr>
          <a:xfrm>
            <a:off x="645460" y="623628"/>
            <a:ext cx="7432295" cy="306900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Lesson Plan – Day 3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9F1D1B-64E7-1B4E-88C2-14654AB4D8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54654"/>
              </p:ext>
            </p:extLst>
          </p:nvPr>
        </p:nvGraphicFramePr>
        <p:xfrm>
          <a:off x="647524" y="1026157"/>
          <a:ext cx="7432295" cy="4025604"/>
        </p:xfrm>
        <a:graphic>
          <a:graphicData uri="http://schemas.openxmlformats.org/drawingml/2006/table">
            <a:tbl>
              <a:tblPr firstRow="1" firstCol="1" bandRow="1">
                <a:tableStyleId>{B7FED060-5EA1-4064-A64A-EDC65D44128F}</a:tableStyleId>
              </a:tblPr>
              <a:tblGrid>
                <a:gridCol w="1163169">
                  <a:extLst>
                    <a:ext uri="{9D8B030D-6E8A-4147-A177-3AD203B41FA5}">
                      <a16:colId xmlns:a16="http://schemas.microsoft.com/office/drawing/2014/main" val="1714251843"/>
                    </a:ext>
                  </a:extLst>
                </a:gridCol>
                <a:gridCol w="3417071">
                  <a:extLst>
                    <a:ext uri="{9D8B030D-6E8A-4147-A177-3AD203B41FA5}">
                      <a16:colId xmlns:a16="http://schemas.microsoft.com/office/drawing/2014/main" val="1742181042"/>
                    </a:ext>
                  </a:extLst>
                </a:gridCol>
                <a:gridCol w="1018232">
                  <a:extLst>
                    <a:ext uri="{9D8B030D-6E8A-4147-A177-3AD203B41FA5}">
                      <a16:colId xmlns:a16="http://schemas.microsoft.com/office/drawing/2014/main" val="4239094794"/>
                    </a:ext>
                  </a:extLst>
                </a:gridCol>
                <a:gridCol w="1833823">
                  <a:extLst>
                    <a:ext uri="{9D8B030D-6E8A-4147-A177-3AD203B41FA5}">
                      <a16:colId xmlns:a16="http://schemas.microsoft.com/office/drawing/2014/main" val="3466599051"/>
                    </a:ext>
                  </a:extLst>
                </a:gridCol>
              </a:tblGrid>
              <a:tr h="1464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TIME (WITA)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AGENDA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METODE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SUPPORTING TOOLS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 anchor="ctr"/>
                </a:tc>
                <a:extLst>
                  <a:ext uri="{0D108BD9-81ED-4DB2-BD59-A6C34878D82A}">
                    <a16:rowId xmlns:a16="http://schemas.microsoft.com/office/drawing/2014/main" val="1796928742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08.00 - 08.10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Join Virtual Class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rowSpan="17"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Break Out Room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Form </a:t>
                      </a:r>
                      <a:r>
                        <a:rPr lang="en-US" sz="700" dirty="0" err="1">
                          <a:effectLst/>
                        </a:rPr>
                        <a:t>Profilling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Form Mapping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Form Talent Mapping</a:t>
                      </a:r>
                      <a:endParaRPr lang="en-ID" sz="700" dirty="0">
                        <a:effectLst/>
                      </a:endParaRPr>
                    </a:p>
                    <a:p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ID" sz="700" dirty="0">
                        <a:effectLst/>
                      </a:endParaRPr>
                    </a:p>
                    <a:p>
                      <a:r>
                        <a:rPr lang="en-US" sz="700" dirty="0">
                          <a:effectLst/>
                        </a:rPr>
                        <a:t>BREAK :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Game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Video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Energizer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Relaksasi</a:t>
                      </a:r>
                      <a:endParaRPr lang="en-ID" sz="7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extLst>
                  <a:ext uri="{0D108BD9-81ED-4DB2-BD59-A6C34878D82A}">
                    <a16:rowId xmlns:a16="http://schemas.microsoft.com/office/drawing/2014/main" val="4055950147"/>
                  </a:ext>
                </a:extLst>
              </a:tr>
              <a:tr h="402814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08.10 - 09.00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 dirty="0">
                          <a:effectLst/>
                        </a:rPr>
                        <a:t>Peran Leader</a:t>
                      </a:r>
                      <a:endParaRPr lang="en-ID" sz="700" dirty="0">
                        <a:effectLst/>
                      </a:endParaRPr>
                    </a:p>
                    <a:p>
                      <a:pPr marL="742950" lvl="1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700" dirty="0">
                          <a:effectLst/>
                        </a:rPr>
                        <a:t>Group Discussion, </a:t>
                      </a:r>
                      <a:r>
                        <a:rPr lang="en-US" sz="700" dirty="0" err="1">
                          <a:effectLst/>
                        </a:rPr>
                        <a:t>peran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Staf</a:t>
                      </a:r>
                      <a:r>
                        <a:rPr lang="en-US" sz="700" dirty="0">
                          <a:effectLst/>
                        </a:rPr>
                        <a:t> vs. Leader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 err="1">
                          <a:effectLst/>
                        </a:rPr>
                        <a:t>Presentasi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hasil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diskusi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kelompok</a:t>
                      </a:r>
                      <a:endParaRPr lang="en-ID" sz="700" dirty="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 dirty="0">
                          <a:effectLst/>
                        </a:rPr>
                        <a:t>Feedback </a:t>
                      </a:r>
                      <a:r>
                        <a:rPr lang="en-US" sz="700" dirty="0" err="1">
                          <a:effectLst/>
                        </a:rPr>
                        <a:t>tentang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presentasi</a:t>
                      </a:r>
                      <a:r>
                        <a:rPr lang="en-US" sz="700" dirty="0">
                          <a:effectLst/>
                        </a:rPr>
                        <a:t> </a:t>
                      </a:r>
                      <a:r>
                        <a:rPr lang="en-US" sz="700" dirty="0" err="1">
                          <a:effectLst/>
                        </a:rPr>
                        <a:t>kelompok</a:t>
                      </a:r>
                      <a:endParaRPr lang="en-ID" sz="7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562563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09.00 - 09.10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689638"/>
                  </a:ext>
                </a:extLst>
              </a:tr>
              <a:tr h="3356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09.10 - 10.00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Self Leadership &amp; Managing Interpersonal Relationship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Membuat Grafik Profilling DISC 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Diskusi Kelompok berdasarkan profiling peserta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395795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10.00 - 10.30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 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116431"/>
                  </a:ext>
                </a:extLst>
              </a:tr>
              <a:tr h="134271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10.30 - 11.20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Presentasi Hasil Diskusi kelompok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Pembahasan tipe profilling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Mandiri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5603876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11.20 - 11.30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2405716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11.30 - 12.00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Quiz menebak profil DISC tokoh 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Mandiri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533791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12.00 - 13.00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Main Break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705378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13.00 - 13.10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Join Virtual Class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6361735"/>
                  </a:ext>
                </a:extLst>
              </a:tr>
              <a:tr h="3356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13.10 - 14.00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Identifikasi kekuatan dan area pengembangan diri, membuat rencana tindakan yang akan dilakukan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Aspek2 yang perlu ditingkatkan dari masing-masing tipe profil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908901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14.00 - 14.10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469201"/>
                  </a:ext>
                </a:extLst>
              </a:tr>
              <a:tr h="335678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14.10 - 15.00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Mapping Profilling keluarga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Mapping Profilling Team di tempat kerja, 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Analisa kekuatan dan area of development team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Konsultan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091150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15.00 - 15.30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 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323135"/>
                  </a:ext>
                </a:extLst>
              </a:tr>
              <a:tr h="7384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15.30 - 16.20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Diskusi Kelompok :</a:t>
                      </a:r>
                      <a:endParaRPr lang="en-ID" sz="700">
                        <a:effectLst/>
                      </a:endParaRPr>
                    </a:p>
                    <a:p>
                      <a:pPr marL="742950" lvl="1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700">
                          <a:effectLst/>
                        </a:rPr>
                        <a:t>berkomunikasi dengan Atasan dan Konsumen berdasar profilnya</a:t>
                      </a:r>
                      <a:endParaRPr lang="en-ID" sz="700">
                        <a:effectLst/>
                      </a:endParaRPr>
                    </a:p>
                    <a:p>
                      <a:pPr marL="742950" lvl="1" indent="-285750">
                        <a:buFont typeface="Courier New" panose="02070309020205020404" pitchFamily="49" charset="0"/>
                        <a:buChar char="o"/>
                      </a:pPr>
                      <a:r>
                        <a:rPr lang="en-US" sz="700">
                          <a:effectLst/>
                        </a:rPr>
                        <a:t>mengelola Team/Anak Buah berdasar profill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Talent Mapping anak buah berdasarkan Komitmen dan Kompetensi </a:t>
                      </a:r>
                      <a:endParaRPr lang="en-ID" sz="700">
                        <a:effectLst/>
                      </a:endParaRPr>
                    </a:p>
                    <a:p>
                      <a:pPr marL="342900" lvl="0" indent="-342900">
                        <a:buFont typeface="Arial" panose="020B0604020202020204" pitchFamily="34" charset="0"/>
                        <a:buChar char="•"/>
                        <a:tabLst>
                          <a:tab pos="228600" algn="l"/>
                        </a:tabLst>
                      </a:pPr>
                      <a:r>
                        <a:rPr lang="en-US" sz="700">
                          <a:effectLst/>
                        </a:rPr>
                        <a:t>Pembahasan Situational Leadership model based Talent Maping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Mandiri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9332441"/>
                  </a:ext>
                </a:extLst>
              </a:tr>
              <a:tr h="94092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16.20 - 16.30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Break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 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7967"/>
                  </a:ext>
                </a:extLst>
              </a:tr>
              <a:tr h="268543">
                <a:tc>
                  <a:txBody>
                    <a:bodyPr/>
                    <a:lstStyle/>
                    <a:p>
                      <a:pPr algn="ctr"/>
                      <a:r>
                        <a:rPr lang="en-US" sz="700">
                          <a:effectLst/>
                        </a:rPr>
                        <a:t>16.30 - 17.00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r>
                        <a:rPr lang="en-US" sz="700">
                          <a:effectLst/>
                        </a:rPr>
                        <a:t>CLOSING</a:t>
                      </a:r>
                      <a:endParaRPr lang="en-ID" sz="700">
                        <a:effectLst/>
                      </a:endParaRPr>
                    </a:p>
                    <a:p>
                      <a:r>
                        <a:rPr lang="en-US" sz="700">
                          <a:effectLst/>
                        </a:rPr>
                        <a:t>1. Dicussion today's learning insight</a:t>
                      </a:r>
                      <a:endParaRPr lang="en-ID" sz="700">
                        <a:effectLst/>
                      </a:endParaRPr>
                    </a:p>
                    <a:p>
                      <a:r>
                        <a:rPr lang="en-US" sz="700">
                          <a:effectLst/>
                        </a:rPr>
                        <a:t>2. Video Inspirational Leader</a:t>
                      </a:r>
                      <a:endParaRPr lang="en-ID" sz="700">
                        <a:effectLst/>
                      </a:endParaRPr>
                    </a:p>
                    <a:p>
                      <a:r>
                        <a:rPr lang="en-US" sz="700">
                          <a:effectLst/>
                        </a:rPr>
                        <a:t>3. Closing remarks</a:t>
                      </a:r>
                      <a:endParaRPr lang="en-ID" sz="7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>
                          <a:effectLst/>
                        </a:rPr>
                        <a:t>Konsultan</a:t>
                      </a:r>
                      <a:endParaRPr lang="en-ID" sz="7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27465" marR="2746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377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5816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B8E9A-96B7-D74C-88AB-D34110F33B8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6300E27-BD11-044C-826D-427D82D80791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EDC5550-04CA-0645-9ECA-FE1D693D497D}"/>
              </a:ext>
            </a:extLst>
          </p:cNvPr>
          <p:cNvSpPr txBox="1"/>
          <p:nvPr/>
        </p:nvSpPr>
        <p:spPr>
          <a:xfrm>
            <a:off x="645460" y="271733"/>
            <a:ext cx="3111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Classroom Material Checklist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F47BD3-4945-DE41-84BD-D289C567404B}"/>
              </a:ext>
            </a:extLst>
          </p:cNvPr>
          <p:cNvCxnSpPr/>
          <p:nvPr/>
        </p:nvCxnSpPr>
        <p:spPr>
          <a:xfrm>
            <a:off x="3604826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34CB6575-C34C-7748-867C-A766F052D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828955"/>
              </p:ext>
            </p:extLst>
          </p:nvPr>
        </p:nvGraphicFramePr>
        <p:xfrm>
          <a:off x="762003" y="719830"/>
          <a:ext cx="7772932" cy="4114800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387787">
                  <a:extLst>
                    <a:ext uri="{9D8B030D-6E8A-4147-A177-3AD203B41FA5}">
                      <a16:colId xmlns:a16="http://schemas.microsoft.com/office/drawing/2014/main" val="882183120"/>
                    </a:ext>
                  </a:extLst>
                </a:gridCol>
                <a:gridCol w="3498679">
                  <a:extLst>
                    <a:ext uri="{9D8B030D-6E8A-4147-A177-3AD203B41FA5}">
                      <a16:colId xmlns:a16="http://schemas.microsoft.com/office/drawing/2014/main" val="3307421323"/>
                    </a:ext>
                  </a:extLst>
                </a:gridCol>
                <a:gridCol w="2042042">
                  <a:extLst>
                    <a:ext uri="{9D8B030D-6E8A-4147-A177-3AD203B41FA5}">
                      <a16:colId xmlns:a16="http://schemas.microsoft.com/office/drawing/2014/main" val="3241431171"/>
                    </a:ext>
                  </a:extLst>
                </a:gridCol>
                <a:gridCol w="1844424">
                  <a:extLst>
                    <a:ext uri="{9D8B030D-6E8A-4147-A177-3AD203B41FA5}">
                      <a16:colId xmlns:a16="http://schemas.microsoft.com/office/drawing/2014/main" val="1916648460"/>
                    </a:ext>
                  </a:extLst>
                </a:gridCol>
              </a:tblGrid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PIC</a:t>
                      </a: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CHECK</a:t>
                      </a:r>
                    </a:p>
                  </a:txBody>
                  <a:tcPr>
                    <a:solidFill>
                      <a:srgbClr val="FF9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412628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Penyelenggara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603973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Menyediakan</a:t>
                      </a:r>
                      <a:r>
                        <a:rPr lang="en-US" sz="900" dirty="0"/>
                        <a:t> Link 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Learning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729839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Akses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</a:t>
                      </a:r>
                      <a:r>
                        <a:rPr lang="en-US" sz="900" dirty="0"/>
                        <a:t> Learning Management System (LMS) </a:t>
                      </a:r>
                      <a:r>
                        <a:rPr lang="en-US" sz="900" dirty="0" err="1"/>
                        <a:t>Gleads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Akademi</a:t>
                      </a:r>
                      <a:r>
                        <a:rPr lang="en-US" sz="900" dirty="0"/>
                        <a:t> 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369414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Bantuan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Kuota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Departement</a:t>
                      </a:r>
                      <a:r>
                        <a:rPr lang="en-US" sz="900" dirty="0"/>
                        <a:t>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637604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936665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Fasilitator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6698933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Instructor Guide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Fasilitator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48902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Layanan</a:t>
                      </a:r>
                      <a:r>
                        <a:rPr lang="en-US" sz="900" dirty="0"/>
                        <a:t> Internet </a:t>
                      </a:r>
                      <a:r>
                        <a:rPr lang="en-US" sz="900" dirty="0" err="1"/>
                        <a:t>stabil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Fasilitator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735762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/>
                        <a:t>Alat ajar (laptop, sound, video) </a:t>
                      </a:r>
                      <a:r>
                        <a:rPr lang="en-US" sz="900" dirty="0" err="1"/>
                        <a:t>berfungsi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baik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Fasilitator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514432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Memiliki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Akses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</a:t>
                      </a:r>
                      <a:r>
                        <a:rPr lang="en-US" sz="900" dirty="0"/>
                        <a:t> link 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Fasilitator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60204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Materi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pembelajaran</a:t>
                      </a:r>
                      <a:r>
                        <a:rPr lang="en-US" sz="900" dirty="0"/>
                        <a:t>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Fasilitator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399181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149972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solidFill>
                            <a:schemeClr val="bg1"/>
                          </a:solidFill>
                        </a:rPr>
                        <a:t>Peserta</a:t>
                      </a:r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960284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Materi</a:t>
                      </a:r>
                      <a:r>
                        <a:rPr lang="en-US" sz="900" dirty="0"/>
                        <a:t> Learning </a:t>
                      </a:r>
                      <a:r>
                        <a:rPr lang="en-US" sz="900" dirty="0" err="1"/>
                        <a:t>untuk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Peserta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Akademi</a:t>
                      </a:r>
                      <a:r>
                        <a:rPr lang="en-US" sz="900" dirty="0"/>
                        <a:t> Leadership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121033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Layanan</a:t>
                      </a:r>
                      <a:r>
                        <a:rPr lang="en-US" sz="900" dirty="0"/>
                        <a:t> Internet Stabil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Peserta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017150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Memiliki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Akses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</a:t>
                      </a:r>
                      <a:r>
                        <a:rPr lang="en-US" sz="900" dirty="0"/>
                        <a:t> Link Zoom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Peserta</a:t>
                      </a:r>
                      <a:r>
                        <a:rPr lang="en-US" sz="900" dirty="0"/>
                        <a:t>, Learning </a:t>
                      </a:r>
                      <a:r>
                        <a:rPr lang="en-US" sz="900" dirty="0" err="1"/>
                        <a:t>Operatio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970117"/>
                  </a:ext>
                </a:extLst>
              </a:tr>
              <a:tr h="209820">
                <a:tc>
                  <a:txBody>
                    <a:bodyPr/>
                    <a:lstStyle/>
                    <a:p>
                      <a:pPr algn="ctr"/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410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299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B8E9A-96B7-D74C-88AB-D34110F33B84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bject 67">
            <a:extLst>
              <a:ext uri="{FF2B5EF4-FFF2-40B4-BE49-F238E27FC236}">
                <a16:creationId xmlns:a16="http://schemas.microsoft.com/office/drawing/2014/main" id="{8D04D8CC-CA7F-E040-A9D7-B5C62D1DCF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23" y="2251470"/>
            <a:ext cx="8763753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000" spc="-130" dirty="0">
                <a:solidFill>
                  <a:srgbClr val="FF0000"/>
                </a:solidFill>
              </a:rPr>
              <a:t>DELIVER AND DEPLOYMENT</a:t>
            </a:r>
            <a:endParaRPr sz="4000" spc="-12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701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A431AC-07AA-B84B-B80A-18B5EA047EB3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115EB9-4865-3C4F-B851-8949D5C093B8}"/>
              </a:ext>
            </a:extLst>
          </p:cNvPr>
          <p:cNvSpPr txBox="1"/>
          <p:nvPr/>
        </p:nvSpPr>
        <p:spPr>
          <a:xfrm>
            <a:off x="645461" y="271733"/>
            <a:ext cx="2656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Delivery and Deployment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FEE135-3BBD-8046-B900-C9E239F4A6B4}"/>
              </a:ext>
            </a:extLst>
          </p:cNvPr>
          <p:cNvCxnSpPr/>
          <p:nvPr/>
        </p:nvCxnSpPr>
        <p:spPr>
          <a:xfrm>
            <a:off x="3204871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90C9A5E-F379-4641-8909-10745B8BB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12" y="937017"/>
            <a:ext cx="4097388" cy="3430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7B182-B90B-1A4B-BA70-DD9904DA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1" y="937017"/>
            <a:ext cx="3741787" cy="1715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A1661-006A-0044-940E-3A0D939FF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1" y="2791612"/>
            <a:ext cx="3741786" cy="193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77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bject 67">
            <a:extLst>
              <a:ext uri="{FF2B5EF4-FFF2-40B4-BE49-F238E27FC236}">
                <a16:creationId xmlns:a16="http://schemas.microsoft.com/office/drawing/2014/main" id="{C6223D45-8CF1-CA4A-BAF8-91FCFF0C76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23" y="2251470"/>
            <a:ext cx="8763753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sz="4000" spc="-130" dirty="0">
                <a:solidFill>
                  <a:srgbClr val="FF0000"/>
                </a:solidFill>
              </a:rPr>
              <a:t>LEARNING IMPACT MEASUREMENT</a:t>
            </a:r>
            <a:endParaRPr sz="4000" spc="-12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873D4-86CD-A345-8C11-B9E60781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D13AB9-470F-9E41-92A0-CF0BC7094EF3}"/>
              </a:ext>
            </a:extLst>
          </p:cNvPr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5AFE79B-CECB-AA4C-952A-DAC60483C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5737" r="65497" b="46952"/>
          <a:stretch/>
        </p:blipFill>
        <p:spPr>
          <a:xfrm>
            <a:off x="597310" y="983855"/>
            <a:ext cx="1426160" cy="362740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44E907-5DD4-5B42-9645-7198F3F627A7}"/>
              </a:ext>
            </a:extLst>
          </p:cNvPr>
          <p:cNvCxnSpPr>
            <a:cxnSpLocks/>
          </p:cNvCxnSpPr>
          <p:nvPr/>
        </p:nvCxnSpPr>
        <p:spPr>
          <a:xfrm>
            <a:off x="2582501" y="485920"/>
            <a:ext cx="0" cy="4657580"/>
          </a:xfrm>
          <a:prstGeom prst="line">
            <a:avLst/>
          </a:prstGeom>
          <a:ln w="15875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2A970C-6F49-0B41-A15E-DA1BFB53DB57}"/>
              </a:ext>
            </a:extLst>
          </p:cNvPr>
          <p:cNvSpPr txBox="1"/>
          <p:nvPr/>
        </p:nvSpPr>
        <p:spPr>
          <a:xfrm>
            <a:off x="2726877" y="606236"/>
            <a:ext cx="17084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69200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UNTUNG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882665-4388-9044-9DF3-14725CA35A0A}"/>
              </a:ext>
            </a:extLst>
          </p:cNvPr>
          <p:cNvSpPr txBox="1"/>
          <p:nvPr/>
        </p:nvSpPr>
        <p:spPr>
          <a:xfrm>
            <a:off x="2734893" y="903017"/>
            <a:ext cx="19049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69200"/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PUSPITO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9A0B0-DC3B-004E-A2B4-AA9273C33865}"/>
              </a:ext>
            </a:extLst>
          </p:cNvPr>
          <p:cNvSpPr txBox="1"/>
          <p:nvPr/>
        </p:nvSpPr>
        <p:spPr>
          <a:xfrm>
            <a:off x="2726872" y="1231874"/>
            <a:ext cx="2767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Lucida Console" panose="020B0609040504020204" pitchFamily="49" charset="0"/>
                <a:ea typeface="Hiragino Kaku Gothic Std W8" panose="020B0800000000000000" pitchFamily="34" charset="-128"/>
                <a:cs typeface="Al Nile" pitchFamily="2" charset="-78"/>
              </a:rPr>
              <a:t>Dean Leadership Academy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14CCFD-FFC6-B046-8DFD-26420101F7E1}"/>
              </a:ext>
            </a:extLst>
          </p:cNvPr>
          <p:cNvCxnSpPr>
            <a:cxnSpLocks/>
          </p:cNvCxnSpPr>
          <p:nvPr/>
        </p:nvCxnSpPr>
        <p:spPr>
          <a:xfrm>
            <a:off x="2582501" y="1713140"/>
            <a:ext cx="5739063" cy="0"/>
          </a:xfrm>
          <a:prstGeom prst="line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Transparent Toga Png - Gambar Toga Wisuda Vector , Free Transparent Clipart  - ClipartKey">
            <a:extLst>
              <a:ext uri="{FF2B5EF4-FFF2-40B4-BE49-F238E27FC236}">
                <a16:creationId xmlns:a16="http://schemas.microsoft.com/office/drawing/2014/main" id="{097DFB8A-A6C3-1345-8E93-C1CC52265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872" y="1880915"/>
            <a:ext cx="414661" cy="25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FB4E15-53FF-5A4D-B4E7-845906133F2B}"/>
              </a:ext>
            </a:extLst>
          </p:cNvPr>
          <p:cNvSpPr txBox="1"/>
          <p:nvPr/>
        </p:nvSpPr>
        <p:spPr>
          <a:xfrm>
            <a:off x="3075791" y="1796691"/>
            <a:ext cx="522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Teknik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Metalurgi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dan Material</a:t>
            </a:r>
            <a:r>
              <a:rPr lang="en-US" dirty="0"/>
              <a:t> Universitas Indonesia</a:t>
            </a:r>
          </a:p>
        </p:txBody>
      </p:sp>
      <p:sp>
        <p:nvSpPr>
          <p:cNvPr id="14" name="Pentagon 13">
            <a:extLst>
              <a:ext uri="{FF2B5EF4-FFF2-40B4-BE49-F238E27FC236}">
                <a16:creationId xmlns:a16="http://schemas.microsoft.com/office/drawing/2014/main" id="{D5A5E9F7-50F0-AF43-B5BB-CE1FD045F4C6}"/>
              </a:ext>
            </a:extLst>
          </p:cNvPr>
          <p:cNvSpPr/>
          <p:nvPr/>
        </p:nvSpPr>
        <p:spPr>
          <a:xfrm>
            <a:off x="2582501" y="2350806"/>
            <a:ext cx="5739056" cy="372979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  Work Experience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018422-3785-6145-9F23-54A9790B9FF1}"/>
              </a:ext>
            </a:extLst>
          </p:cNvPr>
          <p:cNvCxnSpPr>
            <a:cxnSpLocks/>
          </p:cNvCxnSpPr>
          <p:nvPr/>
        </p:nvCxnSpPr>
        <p:spPr>
          <a:xfrm>
            <a:off x="3141533" y="3084740"/>
            <a:ext cx="0" cy="3970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B7B581-6D05-924F-8DE1-549876A9866D}"/>
              </a:ext>
            </a:extLst>
          </p:cNvPr>
          <p:cNvCxnSpPr>
            <a:cxnSpLocks/>
          </p:cNvCxnSpPr>
          <p:nvPr/>
        </p:nvCxnSpPr>
        <p:spPr>
          <a:xfrm>
            <a:off x="6590580" y="3084740"/>
            <a:ext cx="0" cy="360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2769D9-B217-5A49-BFEE-9F3E714EDA10}"/>
              </a:ext>
            </a:extLst>
          </p:cNvPr>
          <p:cNvCxnSpPr>
            <a:cxnSpLocks/>
          </p:cNvCxnSpPr>
          <p:nvPr/>
        </p:nvCxnSpPr>
        <p:spPr>
          <a:xfrm>
            <a:off x="4182701" y="3084740"/>
            <a:ext cx="1569" cy="3970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86FB-4698-6A46-9E0A-EC1E8E206066}"/>
              </a:ext>
            </a:extLst>
          </p:cNvPr>
          <p:cNvCxnSpPr>
            <a:cxnSpLocks/>
          </p:cNvCxnSpPr>
          <p:nvPr/>
        </p:nvCxnSpPr>
        <p:spPr>
          <a:xfrm>
            <a:off x="5676186" y="3084740"/>
            <a:ext cx="0" cy="3970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2F82959-F86C-934F-A20E-DE5428FEB65A}"/>
              </a:ext>
            </a:extLst>
          </p:cNvPr>
          <p:cNvSpPr txBox="1"/>
          <p:nvPr/>
        </p:nvSpPr>
        <p:spPr>
          <a:xfrm>
            <a:off x="2895320" y="3505845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1997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0F447-8DAD-7E49-982B-B7046E3C69DE}"/>
              </a:ext>
            </a:extLst>
          </p:cNvPr>
          <p:cNvSpPr txBox="1"/>
          <p:nvPr/>
        </p:nvSpPr>
        <p:spPr>
          <a:xfrm>
            <a:off x="3942065" y="3505845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3DEC35-0AFC-FF4C-90B2-010D49DE09A4}"/>
              </a:ext>
            </a:extLst>
          </p:cNvPr>
          <p:cNvSpPr txBox="1"/>
          <p:nvPr/>
        </p:nvSpPr>
        <p:spPr>
          <a:xfrm>
            <a:off x="5452029" y="3505837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2011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139B3F-10B4-274F-8D09-3B78EEB14250}"/>
              </a:ext>
            </a:extLst>
          </p:cNvPr>
          <p:cNvSpPr txBox="1"/>
          <p:nvPr/>
        </p:nvSpPr>
        <p:spPr>
          <a:xfrm>
            <a:off x="6330327" y="3505837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2014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737855-CD06-A349-A76E-D3C02590BC83}"/>
              </a:ext>
            </a:extLst>
          </p:cNvPr>
          <p:cNvCxnSpPr>
            <a:cxnSpLocks/>
          </p:cNvCxnSpPr>
          <p:nvPr/>
        </p:nvCxnSpPr>
        <p:spPr>
          <a:xfrm>
            <a:off x="7541326" y="3084740"/>
            <a:ext cx="0" cy="3729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CA96B0-6663-904C-A3E7-4A53BA33098B}"/>
              </a:ext>
            </a:extLst>
          </p:cNvPr>
          <p:cNvSpPr txBox="1"/>
          <p:nvPr/>
        </p:nvSpPr>
        <p:spPr>
          <a:xfrm>
            <a:off x="7274813" y="3505837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2017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E21FF67-AF81-A049-81C6-2FF32AB7BB3A}"/>
              </a:ext>
            </a:extLst>
          </p:cNvPr>
          <p:cNvSpPr/>
          <p:nvPr/>
        </p:nvSpPr>
        <p:spPr>
          <a:xfrm>
            <a:off x="3105437" y="2916298"/>
            <a:ext cx="1087967" cy="1684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F7752E1-4815-D04C-9266-99B96511B444}"/>
              </a:ext>
            </a:extLst>
          </p:cNvPr>
          <p:cNvSpPr/>
          <p:nvPr/>
        </p:nvSpPr>
        <p:spPr>
          <a:xfrm>
            <a:off x="4182701" y="2916298"/>
            <a:ext cx="1493485" cy="16844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1BAF18E-B2DE-0447-BD06-6E2768C7F1ED}"/>
              </a:ext>
            </a:extLst>
          </p:cNvPr>
          <p:cNvSpPr/>
          <p:nvPr/>
        </p:nvSpPr>
        <p:spPr>
          <a:xfrm>
            <a:off x="5676186" y="2916298"/>
            <a:ext cx="914394" cy="16844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865FE9-7629-AF46-9A77-E78467A5B10D}"/>
              </a:ext>
            </a:extLst>
          </p:cNvPr>
          <p:cNvSpPr txBox="1"/>
          <p:nvPr/>
        </p:nvSpPr>
        <p:spPr>
          <a:xfrm>
            <a:off x="2895320" y="3939565"/>
            <a:ext cx="542622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1997 OPP </a:t>
            </a:r>
            <a:r>
              <a:rPr lang="en-US" sz="1050" dirty="0" err="1"/>
              <a:t>Kanwil</a:t>
            </a:r>
            <a:r>
              <a:rPr lang="en-US" sz="1050" dirty="0"/>
              <a:t> Jogjakarta</a:t>
            </a:r>
          </a:p>
          <a:p>
            <a:r>
              <a:rPr lang="en-US" sz="1050" dirty="0"/>
              <a:t>2004 </a:t>
            </a:r>
            <a:r>
              <a:rPr lang="en-US" sz="1050" dirty="0" err="1"/>
              <a:t>Kasubsi</a:t>
            </a:r>
            <a:r>
              <a:rPr lang="en-US" sz="1050" dirty="0"/>
              <a:t> Usaha Lain pada Divisi Usaha Lain</a:t>
            </a:r>
          </a:p>
          <a:p>
            <a:r>
              <a:rPr lang="en-US" sz="1050" dirty="0"/>
              <a:t>2011 Manager </a:t>
            </a:r>
            <a:r>
              <a:rPr lang="en-US" sz="1050" dirty="0" err="1"/>
              <a:t>Akademik</a:t>
            </a:r>
            <a:r>
              <a:rPr lang="en-US" sz="1050" dirty="0"/>
              <a:t> pada Divisi </a:t>
            </a:r>
            <a:r>
              <a:rPr lang="en-US" sz="1050" dirty="0" err="1"/>
              <a:t>Diklat</a:t>
            </a:r>
            <a:endParaRPr lang="en-US" sz="1050" dirty="0"/>
          </a:p>
          <a:p>
            <a:r>
              <a:rPr lang="en-US" sz="1050" dirty="0"/>
              <a:t>2014 Manager Management </a:t>
            </a:r>
            <a:r>
              <a:rPr lang="en-US" sz="1050" dirty="0" err="1"/>
              <a:t>Risiko</a:t>
            </a:r>
            <a:r>
              <a:rPr lang="en-US" sz="1050" dirty="0"/>
              <a:t> pada Divisi MR</a:t>
            </a:r>
          </a:p>
          <a:p>
            <a:r>
              <a:rPr lang="en-US" sz="1050" dirty="0"/>
              <a:t>2015 </a:t>
            </a:r>
            <a:r>
              <a:rPr lang="en-US" sz="1050" dirty="0" err="1"/>
              <a:t>Instruktur</a:t>
            </a:r>
            <a:r>
              <a:rPr lang="en-US" sz="1050" dirty="0"/>
              <a:t> Madya TGLC Surabaya pada </a:t>
            </a:r>
            <a:r>
              <a:rPr lang="en-US" sz="1050" dirty="0" err="1"/>
              <a:t>Pegadaian</a:t>
            </a:r>
            <a:r>
              <a:rPr lang="en-US" sz="1050" dirty="0"/>
              <a:t> </a:t>
            </a:r>
            <a:r>
              <a:rPr lang="en-US" sz="1050" dirty="0" err="1"/>
              <a:t>CorpU</a:t>
            </a:r>
            <a:r>
              <a:rPr lang="en-US" sz="1050" dirty="0"/>
              <a:t> </a:t>
            </a:r>
          </a:p>
          <a:p>
            <a:r>
              <a:rPr lang="en-US" sz="1050" dirty="0"/>
              <a:t>2017 Dean </a:t>
            </a:r>
            <a:r>
              <a:rPr lang="en-US" sz="1050" dirty="0" err="1"/>
              <a:t>Akademi</a:t>
            </a:r>
            <a:r>
              <a:rPr lang="en-US" sz="1050" dirty="0"/>
              <a:t> Leadership pada </a:t>
            </a:r>
            <a:r>
              <a:rPr lang="en-US" sz="1050" dirty="0" err="1"/>
              <a:t>Pegadaian</a:t>
            </a:r>
            <a:r>
              <a:rPr lang="en-US" sz="1050" dirty="0"/>
              <a:t> </a:t>
            </a:r>
            <a:r>
              <a:rPr lang="en-US" sz="1050" dirty="0" err="1"/>
              <a:t>CorpU</a:t>
            </a:r>
            <a:endParaRPr lang="en-US" sz="105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788399-06C2-3947-8468-0B8189AC7211}"/>
              </a:ext>
            </a:extLst>
          </p:cNvPr>
          <p:cNvCxnSpPr>
            <a:cxnSpLocks/>
          </p:cNvCxnSpPr>
          <p:nvPr/>
        </p:nvCxnSpPr>
        <p:spPr>
          <a:xfrm>
            <a:off x="6959556" y="3080724"/>
            <a:ext cx="0" cy="3609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EF60DD5-BEC4-2C44-BAB4-92C23245D206}"/>
              </a:ext>
            </a:extLst>
          </p:cNvPr>
          <p:cNvSpPr txBox="1"/>
          <p:nvPr/>
        </p:nvSpPr>
        <p:spPr>
          <a:xfrm>
            <a:off x="6733395" y="3505837"/>
            <a:ext cx="541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Century Gothic" panose="020B0502020202020204" pitchFamily="34" charset="0"/>
              </a:rPr>
              <a:t>2015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133D41-8679-4147-B287-631E65CEA6F2}"/>
              </a:ext>
            </a:extLst>
          </p:cNvPr>
          <p:cNvSpPr/>
          <p:nvPr/>
        </p:nvSpPr>
        <p:spPr>
          <a:xfrm>
            <a:off x="6590578" y="2912282"/>
            <a:ext cx="1482783" cy="1684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C787587-1E0F-E44E-A224-44E0F118B2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84" y="109878"/>
            <a:ext cx="1248589" cy="415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1744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-152400" y="0"/>
            <a:ext cx="92964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vel Evaluasi - Supersonality Institute">
            <a:extLst>
              <a:ext uri="{FF2B5EF4-FFF2-40B4-BE49-F238E27FC236}">
                <a16:creationId xmlns:a16="http://schemas.microsoft.com/office/drawing/2014/main" id="{9D2D58C8-A4CE-704B-A2BA-791CF126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3" y="573687"/>
            <a:ext cx="7713134" cy="433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CE2064-8C78-024C-8F7E-8E71C4519DDF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E4D5518-2774-6F48-A19C-ABCFA55D809D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E7159A-51C6-BC43-886E-70E55EF4C8CD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19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16647"/>
            <a:ext cx="9143999" cy="51280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9E52DC-6344-0641-B666-81CECFC73156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4EA5A94-5F9D-0446-AD5D-94ADB2C3441C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CDCA9E-9B6E-1044-AEC2-3D60F9D44C25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F8D43173-6CD9-484E-847C-8D207BBD8A6F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Reaction of Participant to The Training </a:t>
            </a: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75D5AA67-0B06-F74B-98A4-00EA19190D0D}"/>
              </a:ext>
            </a:extLst>
          </p:cNvPr>
          <p:cNvSpPr/>
          <p:nvPr/>
        </p:nvSpPr>
        <p:spPr>
          <a:xfrm>
            <a:off x="4416499" y="2298017"/>
            <a:ext cx="54571" cy="219217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D3AB5FDA-4BCB-3B4B-A094-AEF23D61BCDF}"/>
              </a:ext>
            </a:extLst>
          </p:cNvPr>
          <p:cNvSpPr/>
          <p:nvPr/>
        </p:nvSpPr>
        <p:spPr>
          <a:xfrm>
            <a:off x="4416499" y="2579957"/>
            <a:ext cx="54571" cy="219217"/>
          </a:xfrm>
          <a:custGeom>
            <a:avLst/>
            <a:gdLst/>
            <a:ahLst/>
            <a:cxnLst/>
            <a:rect l="l" t="t" r="r" b="b"/>
            <a:pathLst>
              <a:path h="182880">
                <a:moveTo>
                  <a:pt x="0" y="0"/>
                </a:moveTo>
                <a:lnTo>
                  <a:pt x="0" y="18288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9">
            <a:extLst>
              <a:ext uri="{FF2B5EF4-FFF2-40B4-BE49-F238E27FC236}">
                <a16:creationId xmlns:a16="http://schemas.microsoft.com/office/drawing/2014/main" id="{1E7EBEAF-D5E6-F041-BCF3-B210A535D5FA}"/>
              </a:ext>
            </a:extLst>
          </p:cNvPr>
          <p:cNvSpPr/>
          <p:nvPr/>
        </p:nvSpPr>
        <p:spPr>
          <a:xfrm>
            <a:off x="4789878" y="3428317"/>
            <a:ext cx="54571" cy="219217"/>
          </a:xfrm>
          <a:custGeom>
            <a:avLst/>
            <a:gdLst/>
            <a:ahLst/>
            <a:cxnLst/>
            <a:rect l="l" t="t" r="r" b="b"/>
            <a:pathLst>
              <a:path h="182879">
                <a:moveTo>
                  <a:pt x="0" y="0"/>
                </a:moveTo>
                <a:lnTo>
                  <a:pt x="0" y="182879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1">
            <a:extLst>
              <a:ext uri="{FF2B5EF4-FFF2-40B4-BE49-F238E27FC236}">
                <a16:creationId xmlns:a16="http://schemas.microsoft.com/office/drawing/2014/main" id="{4DDC61AF-EAA6-6F41-A8E4-0D9C27AB5A25}"/>
              </a:ext>
            </a:extLst>
          </p:cNvPr>
          <p:cNvSpPr/>
          <p:nvPr/>
        </p:nvSpPr>
        <p:spPr>
          <a:xfrm>
            <a:off x="4651563" y="3974963"/>
            <a:ext cx="3176076" cy="224078"/>
          </a:xfrm>
          <a:custGeom>
            <a:avLst/>
            <a:gdLst/>
            <a:ahLst/>
            <a:cxnLst/>
            <a:rect l="l" t="t" r="r" b="b"/>
            <a:pathLst>
              <a:path w="1909445" h="99060">
                <a:moveTo>
                  <a:pt x="1909317" y="0"/>
                </a:moveTo>
                <a:lnTo>
                  <a:pt x="0" y="0"/>
                </a:lnTo>
                <a:lnTo>
                  <a:pt x="0" y="99059"/>
                </a:lnTo>
                <a:lnTo>
                  <a:pt x="1909317" y="99059"/>
                </a:lnTo>
                <a:lnTo>
                  <a:pt x="190931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2">
            <a:extLst>
              <a:ext uri="{FF2B5EF4-FFF2-40B4-BE49-F238E27FC236}">
                <a16:creationId xmlns:a16="http://schemas.microsoft.com/office/drawing/2014/main" id="{C109260F-F8CE-1F43-AB2E-6877A428EA34}"/>
              </a:ext>
            </a:extLst>
          </p:cNvPr>
          <p:cNvSpPr/>
          <p:nvPr/>
        </p:nvSpPr>
        <p:spPr>
          <a:xfrm>
            <a:off x="4666137" y="3554912"/>
            <a:ext cx="2305081" cy="224078"/>
          </a:xfrm>
          <a:custGeom>
            <a:avLst/>
            <a:gdLst/>
            <a:ahLst/>
            <a:cxnLst/>
            <a:rect l="l" t="t" r="r" b="b"/>
            <a:pathLst>
              <a:path w="1378585" h="101600">
                <a:moveTo>
                  <a:pt x="1378457" y="0"/>
                </a:moveTo>
                <a:lnTo>
                  <a:pt x="0" y="0"/>
                </a:lnTo>
                <a:lnTo>
                  <a:pt x="0" y="101600"/>
                </a:lnTo>
                <a:lnTo>
                  <a:pt x="1378457" y="101600"/>
                </a:lnTo>
                <a:lnTo>
                  <a:pt x="137845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3">
            <a:extLst>
              <a:ext uri="{FF2B5EF4-FFF2-40B4-BE49-F238E27FC236}">
                <a16:creationId xmlns:a16="http://schemas.microsoft.com/office/drawing/2014/main" id="{2C4377C6-D7B6-B444-83D4-7C1E736E447D}"/>
              </a:ext>
            </a:extLst>
          </p:cNvPr>
          <p:cNvSpPr/>
          <p:nvPr/>
        </p:nvSpPr>
        <p:spPr>
          <a:xfrm>
            <a:off x="4674509" y="3139080"/>
            <a:ext cx="2305081" cy="221704"/>
          </a:xfrm>
          <a:custGeom>
            <a:avLst/>
            <a:gdLst/>
            <a:ahLst/>
            <a:cxnLst/>
            <a:rect l="l" t="t" r="r" b="b"/>
            <a:pathLst>
              <a:path w="1378585" h="101600">
                <a:moveTo>
                  <a:pt x="1378457" y="0"/>
                </a:moveTo>
                <a:lnTo>
                  <a:pt x="0" y="0"/>
                </a:lnTo>
                <a:lnTo>
                  <a:pt x="0" y="101600"/>
                </a:lnTo>
                <a:lnTo>
                  <a:pt x="1378457" y="101600"/>
                </a:lnTo>
                <a:lnTo>
                  <a:pt x="137845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4">
            <a:extLst>
              <a:ext uri="{FF2B5EF4-FFF2-40B4-BE49-F238E27FC236}">
                <a16:creationId xmlns:a16="http://schemas.microsoft.com/office/drawing/2014/main" id="{CB61FF1B-DCD6-6149-A917-76490894FD65}"/>
              </a:ext>
            </a:extLst>
          </p:cNvPr>
          <p:cNvSpPr/>
          <p:nvPr/>
        </p:nvSpPr>
        <p:spPr>
          <a:xfrm>
            <a:off x="4674509" y="2724646"/>
            <a:ext cx="1816382" cy="219217"/>
          </a:xfrm>
          <a:custGeom>
            <a:avLst/>
            <a:gdLst/>
            <a:ahLst/>
            <a:cxnLst/>
            <a:rect l="l" t="t" r="r" b="b"/>
            <a:pathLst>
              <a:path w="1114425" h="99060">
                <a:moveTo>
                  <a:pt x="1114298" y="0"/>
                </a:moveTo>
                <a:lnTo>
                  <a:pt x="0" y="0"/>
                </a:lnTo>
                <a:lnTo>
                  <a:pt x="0" y="99059"/>
                </a:lnTo>
                <a:lnTo>
                  <a:pt x="1114298" y="99059"/>
                </a:lnTo>
                <a:lnTo>
                  <a:pt x="111429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5">
            <a:extLst>
              <a:ext uri="{FF2B5EF4-FFF2-40B4-BE49-F238E27FC236}">
                <a16:creationId xmlns:a16="http://schemas.microsoft.com/office/drawing/2014/main" id="{EF93C63A-5C46-5B43-9285-DD54A76282EC}"/>
              </a:ext>
            </a:extLst>
          </p:cNvPr>
          <p:cNvSpPr/>
          <p:nvPr/>
        </p:nvSpPr>
        <p:spPr>
          <a:xfrm>
            <a:off x="4690506" y="2305546"/>
            <a:ext cx="1417450" cy="221705"/>
          </a:xfrm>
          <a:custGeom>
            <a:avLst/>
            <a:gdLst/>
            <a:ahLst/>
            <a:cxnLst/>
            <a:rect l="l" t="t" r="r" b="b"/>
            <a:pathLst>
              <a:path w="847725" h="99060">
                <a:moveTo>
                  <a:pt x="847598" y="0"/>
                </a:moveTo>
                <a:lnTo>
                  <a:pt x="0" y="0"/>
                </a:lnTo>
                <a:lnTo>
                  <a:pt x="0" y="99059"/>
                </a:lnTo>
                <a:lnTo>
                  <a:pt x="847598" y="99059"/>
                </a:lnTo>
                <a:lnTo>
                  <a:pt x="84759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36">
            <a:extLst>
              <a:ext uri="{FF2B5EF4-FFF2-40B4-BE49-F238E27FC236}">
                <a16:creationId xmlns:a16="http://schemas.microsoft.com/office/drawing/2014/main" id="{8753B90E-6FF2-1440-AD3B-530DEE8E8359}"/>
              </a:ext>
            </a:extLst>
          </p:cNvPr>
          <p:cNvSpPr/>
          <p:nvPr/>
        </p:nvSpPr>
        <p:spPr>
          <a:xfrm>
            <a:off x="4677584" y="1888174"/>
            <a:ext cx="1417450" cy="221705"/>
          </a:xfrm>
          <a:custGeom>
            <a:avLst/>
            <a:gdLst/>
            <a:ahLst/>
            <a:cxnLst/>
            <a:rect l="l" t="t" r="r" b="b"/>
            <a:pathLst>
              <a:path w="847725" h="99060">
                <a:moveTo>
                  <a:pt x="847598" y="0"/>
                </a:moveTo>
                <a:lnTo>
                  <a:pt x="0" y="0"/>
                </a:lnTo>
                <a:lnTo>
                  <a:pt x="0" y="99060"/>
                </a:lnTo>
                <a:lnTo>
                  <a:pt x="847598" y="99060"/>
                </a:lnTo>
                <a:lnTo>
                  <a:pt x="847598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37">
            <a:extLst>
              <a:ext uri="{FF2B5EF4-FFF2-40B4-BE49-F238E27FC236}">
                <a16:creationId xmlns:a16="http://schemas.microsoft.com/office/drawing/2014/main" id="{819F856B-A27B-E14A-B469-59D01D463D25}"/>
              </a:ext>
            </a:extLst>
          </p:cNvPr>
          <p:cNvSpPr/>
          <p:nvPr/>
        </p:nvSpPr>
        <p:spPr>
          <a:xfrm>
            <a:off x="4690506" y="1469312"/>
            <a:ext cx="2113263" cy="221705"/>
          </a:xfrm>
          <a:custGeom>
            <a:avLst/>
            <a:gdLst/>
            <a:ahLst/>
            <a:cxnLst/>
            <a:rect l="l" t="t" r="r" b="b"/>
            <a:pathLst>
              <a:path w="1246504" h="101600">
                <a:moveTo>
                  <a:pt x="1246377" y="0"/>
                </a:moveTo>
                <a:lnTo>
                  <a:pt x="0" y="0"/>
                </a:lnTo>
                <a:lnTo>
                  <a:pt x="0" y="101600"/>
                </a:lnTo>
                <a:lnTo>
                  <a:pt x="1246377" y="101600"/>
                </a:lnTo>
                <a:lnTo>
                  <a:pt x="1246377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9">
            <a:extLst>
              <a:ext uri="{FF2B5EF4-FFF2-40B4-BE49-F238E27FC236}">
                <a16:creationId xmlns:a16="http://schemas.microsoft.com/office/drawing/2014/main" id="{B51B0B1D-59F9-2E46-BF66-C036DBCF68B2}"/>
              </a:ext>
            </a:extLst>
          </p:cNvPr>
          <p:cNvSpPr txBox="1"/>
          <p:nvPr/>
        </p:nvSpPr>
        <p:spPr>
          <a:xfrm>
            <a:off x="7951815" y="4011340"/>
            <a:ext cx="37896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61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1" name="object 40">
            <a:extLst>
              <a:ext uri="{FF2B5EF4-FFF2-40B4-BE49-F238E27FC236}">
                <a16:creationId xmlns:a16="http://schemas.microsoft.com/office/drawing/2014/main" id="{61731978-BDE2-484C-8928-CE34614792CF}"/>
              </a:ext>
            </a:extLst>
          </p:cNvPr>
          <p:cNvSpPr txBox="1"/>
          <p:nvPr/>
        </p:nvSpPr>
        <p:spPr>
          <a:xfrm>
            <a:off x="7127827" y="3174270"/>
            <a:ext cx="35993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54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2" name="object 41">
            <a:extLst>
              <a:ext uri="{FF2B5EF4-FFF2-40B4-BE49-F238E27FC236}">
                <a16:creationId xmlns:a16="http://schemas.microsoft.com/office/drawing/2014/main" id="{184A29BB-80A4-9B44-B411-3D0A12B4C7AF}"/>
              </a:ext>
            </a:extLst>
          </p:cNvPr>
          <p:cNvSpPr txBox="1"/>
          <p:nvPr/>
        </p:nvSpPr>
        <p:spPr>
          <a:xfrm>
            <a:off x="6618205" y="2753632"/>
            <a:ext cx="360998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5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spc="5" dirty="0">
                <a:solidFill>
                  <a:srgbClr val="404040"/>
                </a:solidFill>
                <a:latin typeface="Calibri"/>
                <a:cs typeface="Calibri"/>
              </a:rPr>
              <a:t>5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0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3" name="object 42">
            <a:extLst>
              <a:ext uri="{FF2B5EF4-FFF2-40B4-BE49-F238E27FC236}">
                <a16:creationId xmlns:a16="http://schemas.microsoft.com/office/drawing/2014/main" id="{1B71D09F-8060-5440-8964-0C3DC3EDAD0A}"/>
              </a:ext>
            </a:extLst>
          </p:cNvPr>
          <p:cNvSpPr txBox="1"/>
          <p:nvPr/>
        </p:nvSpPr>
        <p:spPr>
          <a:xfrm>
            <a:off x="6271487" y="2342678"/>
            <a:ext cx="35993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4" name="object 43">
            <a:extLst>
              <a:ext uri="{FF2B5EF4-FFF2-40B4-BE49-F238E27FC236}">
                <a16:creationId xmlns:a16="http://schemas.microsoft.com/office/drawing/2014/main" id="{35EFAB9D-7E3C-2A49-A3AE-4B19BC4180C1}"/>
              </a:ext>
            </a:extLst>
          </p:cNvPr>
          <p:cNvSpPr txBox="1"/>
          <p:nvPr/>
        </p:nvSpPr>
        <p:spPr>
          <a:xfrm>
            <a:off x="6258268" y="1926503"/>
            <a:ext cx="35993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5" name="object 44">
            <a:extLst>
              <a:ext uri="{FF2B5EF4-FFF2-40B4-BE49-F238E27FC236}">
                <a16:creationId xmlns:a16="http://schemas.microsoft.com/office/drawing/2014/main" id="{0B358884-40E8-0848-B417-29881B1B6C63}"/>
              </a:ext>
            </a:extLst>
          </p:cNvPr>
          <p:cNvSpPr txBox="1"/>
          <p:nvPr/>
        </p:nvSpPr>
        <p:spPr>
          <a:xfrm>
            <a:off x="6953715" y="1532302"/>
            <a:ext cx="35993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52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6" name="object 45">
            <a:extLst>
              <a:ext uri="{FF2B5EF4-FFF2-40B4-BE49-F238E27FC236}">
                <a16:creationId xmlns:a16="http://schemas.microsoft.com/office/drawing/2014/main" id="{83D3F784-3C65-FE44-99F3-FE3162C08754}"/>
              </a:ext>
            </a:extLst>
          </p:cNvPr>
          <p:cNvSpPr txBox="1"/>
          <p:nvPr/>
        </p:nvSpPr>
        <p:spPr>
          <a:xfrm>
            <a:off x="4624550" y="4337374"/>
            <a:ext cx="4085653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0840" algn="l"/>
                <a:tab pos="742315" algn="l"/>
                <a:tab pos="1113790" algn="l"/>
                <a:tab pos="1485265" algn="l"/>
                <a:tab pos="1856105" algn="l"/>
                <a:tab pos="2227580" algn="l"/>
              </a:tabLst>
            </a:pP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35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40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45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50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55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60	4</a:t>
            </a:r>
            <a:r>
              <a:rPr sz="900" spc="-5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585858"/>
                </a:solidFill>
                <a:latin typeface="Calibri"/>
                <a:cs typeface="Calibri"/>
              </a:rPr>
              <a:t>65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8" name="object 47">
            <a:extLst>
              <a:ext uri="{FF2B5EF4-FFF2-40B4-BE49-F238E27FC236}">
                <a16:creationId xmlns:a16="http://schemas.microsoft.com/office/drawing/2014/main" id="{0D8EAE84-38BE-4A4E-8569-E57C80F79BD0}"/>
              </a:ext>
            </a:extLst>
          </p:cNvPr>
          <p:cNvSpPr txBox="1"/>
          <p:nvPr/>
        </p:nvSpPr>
        <p:spPr>
          <a:xfrm>
            <a:off x="1934832" y="1491676"/>
            <a:ext cx="265011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Rata-rata</a:t>
            </a:r>
            <a:r>
              <a:rPr sz="105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050" spc="-5" dirty="0">
                <a:solidFill>
                  <a:srgbClr val="585858"/>
                </a:solidFill>
                <a:latin typeface="Calibri"/>
                <a:cs typeface="Calibri"/>
              </a:rPr>
              <a:t>Keseluruhan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29" name="object 48">
            <a:extLst>
              <a:ext uri="{FF2B5EF4-FFF2-40B4-BE49-F238E27FC236}">
                <a16:creationId xmlns:a16="http://schemas.microsoft.com/office/drawing/2014/main" id="{3B119C3E-6D24-9C49-A35B-3BDC2A7646CF}"/>
              </a:ext>
            </a:extLst>
          </p:cNvPr>
          <p:cNvSpPr/>
          <p:nvPr/>
        </p:nvSpPr>
        <p:spPr>
          <a:xfrm>
            <a:off x="737325" y="1353137"/>
            <a:ext cx="7644672" cy="3288251"/>
          </a:xfrm>
          <a:custGeom>
            <a:avLst/>
            <a:gdLst/>
            <a:ahLst/>
            <a:cxnLst/>
            <a:rect l="l" t="t" r="r" b="b"/>
            <a:pathLst>
              <a:path w="4572000" h="2743200">
                <a:moveTo>
                  <a:pt x="0" y="2743199"/>
                </a:moveTo>
                <a:lnTo>
                  <a:pt x="4572000" y="2743199"/>
                </a:lnTo>
                <a:lnTo>
                  <a:pt x="4572000" y="0"/>
                </a:lnTo>
                <a:lnTo>
                  <a:pt x="0" y="0"/>
                </a:lnTo>
                <a:lnTo>
                  <a:pt x="0" y="2743199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40">
            <a:extLst>
              <a:ext uri="{FF2B5EF4-FFF2-40B4-BE49-F238E27FC236}">
                <a16:creationId xmlns:a16="http://schemas.microsoft.com/office/drawing/2014/main" id="{EA3BFCDE-F7AE-E240-80F5-AAC52724253D}"/>
              </a:ext>
            </a:extLst>
          </p:cNvPr>
          <p:cNvSpPr txBox="1"/>
          <p:nvPr/>
        </p:nvSpPr>
        <p:spPr>
          <a:xfrm>
            <a:off x="7136702" y="3571872"/>
            <a:ext cx="359937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r>
              <a:rPr sz="900" spc="-5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900" dirty="0">
                <a:solidFill>
                  <a:srgbClr val="404040"/>
                </a:solidFill>
                <a:latin typeface="Calibri"/>
                <a:cs typeface="Calibri"/>
              </a:rPr>
              <a:t>54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31" name="object 47">
            <a:extLst>
              <a:ext uri="{FF2B5EF4-FFF2-40B4-BE49-F238E27FC236}">
                <a16:creationId xmlns:a16="http://schemas.microsoft.com/office/drawing/2014/main" id="{665FA7D7-F084-FD48-886F-5DD582AE2DBB}"/>
              </a:ext>
            </a:extLst>
          </p:cNvPr>
          <p:cNvSpPr txBox="1"/>
          <p:nvPr/>
        </p:nvSpPr>
        <p:spPr>
          <a:xfrm>
            <a:off x="639948" y="1948613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Kemampuan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Trainer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dalam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menciptakan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suasana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belajar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yang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menarik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2" name="object 47">
            <a:extLst>
              <a:ext uri="{FF2B5EF4-FFF2-40B4-BE49-F238E27FC236}">
                <a16:creationId xmlns:a16="http://schemas.microsoft.com/office/drawing/2014/main" id="{02862CE0-D217-DB48-A9CA-11A6E50EBCA1}"/>
              </a:ext>
            </a:extLst>
          </p:cNvPr>
          <p:cNvSpPr txBox="1"/>
          <p:nvPr/>
        </p:nvSpPr>
        <p:spPr>
          <a:xfrm>
            <a:off x="639948" y="2322886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Sistematika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pembahasan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yang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diberikan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oleh trainer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3" name="object 47">
            <a:extLst>
              <a:ext uri="{FF2B5EF4-FFF2-40B4-BE49-F238E27FC236}">
                <a16:creationId xmlns:a16="http://schemas.microsoft.com/office/drawing/2014/main" id="{D623A87B-6161-B245-9262-97F7B3A64AE9}"/>
              </a:ext>
            </a:extLst>
          </p:cNvPr>
          <p:cNvSpPr txBox="1"/>
          <p:nvPr/>
        </p:nvSpPr>
        <p:spPr>
          <a:xfrm>
            <a:off x="631741" y="2742089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Kejelasan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trainer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dalam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menyampaikan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materi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4" name="object 47">
            <a:extLst>
              <a:ext uri="{FF2B5EF4-FFF2-40B4-BE49-F238E27FC236}">
                <a16:creationId xmlns:a16="http://schemas.microsoft.com/office/drawing/2014/main" id="{5F47811B-89AC-7448-A1FF-B32BD4ACE654}"/>
              </a:ext>
            </a:extLst>
          </p:cNvPr>
          <p:cNvSpPr txBox="1"/>
          <p:nvPr/>
        </p:nvSpPr>
        <p:spPr>
          <a:xfrm>
            <a:off x="631741" y="3136303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Bagaimana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penguasaan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materi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yang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diberikan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pleh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trainer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5" name="object 47">
            <a:extLst>
              <a:ext uri="{FF2B5EF4-FFF2-40B4-BE49-F238E27FC236}">
                <a16:creationId xmlns:a16="http://schemas.microsoft.com/office/drawing/2014/main" id="{1E9C6E5E-7D3B-7440-AC16-D01F317D2760}"/>
              </a:ext>
            </a:extLst>
          </p:cNvPr>
          <p:cNvSpPr txBox="1"/>
          <p:nvPr/>
        </p:nvSpPr>
        <p:spPr>
          <a:xfrm>
            <a:off x="619968" y="3590085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Manfaat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isi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materi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pelatihan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bagi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pelaksanaan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tugas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36" name="object 47">
            <a:extLst>
              <a:ext uri="{FF2B5EF4-FFF2-40B4-BE49-F238E27FC236}">
                <a16:creationId xmlns:a16="http://schemas.microsoft.com/office/drawing/2014/main" id="{477C4F5C-23A9-8C42-8C56-E6CF915A687E}"/>
              </a:ext>
            </a:extLst>
          </p:cNvPr>
          <p:cNvSpPr txBox="1"/>
          <p:nvPr/>
        </p:nvSpPr>
        <p:spPr>
          <a:xfrm>
            <a:off x="649217" y="3982840"/>
            <a:ext cx="3940258" cy="1744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Manffat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materi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pelatihan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bagi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pengembangan</a:t>
            </a:r>
            <a:r>
              <a:rPr lang="en-US" sz="105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en-US" sz="1050" spc="-5" dirty="0" err="1">
                <a:solidFill>
                  <a:srgbClr val="585858"/>
                </a:solidFill>
                <a:latin typeface="Calibri"/>
                <a:cs typeface="Calibri"/>
              </a:rPr>
              <a:t>diri</a:t>
            </a:r>
            <a:endParaRPr sz="105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7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577C8-5160-354D-AE75-CCAEFF5BE149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0ECF71-BC73-0F45-9A44-462AED510727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F1CD65-1BDF-CD44-A927-218C50F0781B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A98DC80-1A5D-8B46-B95F-EE7F4BBFEA5A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Reaction of Participant to The Training 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C714EBB4-87EF-9944-AEBC-10BEC3058D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490748"/>
              </p:ext>
            </p:extLst>
          </p:nvPr>
        </p:nvGraphicFramePr>
        <p:xfrm>
          <a:off x="737325" y="1325463"/>
          <a:ext cx="7644672" cy="3440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1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5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3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48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6136">
                <a:tc>
                  <a:txBody>
                    <a:bodyPr/>
                    <a:lstStyle/>
                    <a:p>
                      <a:pPr marR="104139" algn="r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+mn-lt"/>
                          <a:cs typeface="Calibri"/>
                        </a:rPr>
                        <a:t>No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8686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Nama</a:t>
                      </a:r>
                      <a:r>
                        <a:rPr sz="11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Peserta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Pre -</a:t>
                      </a:r>
                      <a:r>
                        <a:rPr sz="11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Test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Post -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Test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676">
                <a:tc>
                  <a:txBody>
                    <a:bodyPr/>
                    <a:lstStyle/>
                    <a:p>
                      <a:pPr marR="156210" algn="r">
                        <a:lnSpc>
                          <a:spcPts val="138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1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Adam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Yusdikha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6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6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90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798">
                <a:tc>
                  <a:txBody>
                    <a:bodyPr/>
                    <a:lstStyle/>
                    <a:p>
                      <a:pPr marR="156210" algn="r">
                        <a:lnSpc>
                          <a:spcPts val="142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2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Aknal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6231">
                <a:tc>
                  <a:txBody>
                    <a:bodyPr/>
                    <a:lstStyle/>
                    <a:p>
                      <a:pPr marR="156210" algn="r">
                        <a:lnSpc>
                          <a:spcPts val="142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3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Andjar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Idajanti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675">
                <a:tc>
                  <a:txBody>
                    <a:bodyPr/>
                    <a:lstStyle/>
                    <a:p>
                      <a:pPr marR="156210" algn="r">
                        <a:lnSpc>
                          <a:spcPts val="140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4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Aris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kurniadi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lang="en-US" sz="1100" dirty="0">
                          <a:latin typeface="+mn-lt"/>
                          <a:cs typeface="Calibri"/>
                        </a:rPr>
                        <a:t>8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7554">
                <a:tc>
                  <a:txBody>
                    <a:bodyPr/>
                    <a:lstStyle/>
                    <a:p>
                      <a:pPr marR="156210" algn="r">
                        <a:lnSpc>
                          <a:spcPts val="1425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5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Burhanuddin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Enre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10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676">
                <a:tc>
                  <a:txBody>
                    <a:bodyPr/>
                    <a:lstStyle/>
                    <a:p>
                      <a:pPr marR="156210" algn="r">
                        <a:lnSpc>
                          <a:spcPts val="142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6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Clif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Hendrik</a:t>
                      </a:r>
                      <a:r>
                        <a:rPr sz="11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Lasut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8675">
                <a:tc>
                  <a:txBody>
                    <a:bodyPr/>
                    <a:lstStyle/>
                    <a:p>
                      <a:pPr marR="156210" algn="r">
                        <a:lnSpc>
                          <a:spcPts val="140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7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Deni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fahreza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30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90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6431">
                <a:tc>
                  <a:txBody>
                    <a:bodyPr/>
                    <a:lstStyle/>
                    <a:p>
                      <a:pPr marR="156210" algn="r">
                        <a:lnSpc>
                          <a:spcPts val="140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8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Eko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Ana</a:t>
                      </a:r>
                      <a:r>
                        <a:rPr sz="11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Hidayat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40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90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798">
                <a:tc>
                  <a:txBody>
                    <a:bodyPr/>
                    <a:lstStyle/>
                    <a:p>
                      <a:pPr marR="156210" algn="r">
                        <a:lnSpc>
                          <a:spcPts val="1420"/>
                        </a:lnSpc>
                      </a:pPr>
                      <a:r>
                        <a:rPr sz="1100" b="1" dirty="0">
                          <a:latin typeface="+mn-lt"/>
                          <a:cs typeface="Calibri"/>
                        </a:rPr>
                        <a:t>9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10" dirty="0">
                          <a:latin typeface="+mn-lt"/>
                          <a:cs typeface="Calibri"/>
                        </a:rPr>
                        <a:t>Ernawati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40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353">
                <a:tc>
                  <a:txBody>
                    <a:bodyPr/>
                    <a:lstStyle/>
                    <a:p>
                      <a:pPr marR="118745" algn="r">
                        <a:lnSpc>
                          <a:spcPts val="142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Fery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Antoni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786">
                <a:tc>
                  <a:txBody>
                    <a:bodyPr/>
                    <a:lstStyle/>
                    <a:p>
                      <a:pPr marR="118745" algn="r">
                        <a:lnSpc>
                          <a:spcPts val="140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11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+mn-lt"/>
                          <a:cs typeface="Calibri"/>
                        </a:rPr>
                        <a:t>Herman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Indra</a:t>
                      </a:r>
                      <a:r>
                        <a:rPr sz="11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676">
                <a:tc>
                  <a:txBody>
                    <a:bodyPr/>
                    <a:lstStyle/>
                    <a:p>
                      <a:pPr marR="118745" algn="r">
                        <a:lnSpc>
                          <a:spcPts val="140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12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HIMAWAN YOGA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SAMEKTA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90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8676">
                <a:tc>
                  <a:txBody>
                    <a:bodyPr/>
                    <a:lstStyle/>
                    <a:p>
                      <a:pPr marR="118745" algn="r">
                        <a:lnSpc>
                          <a:spcPts val="142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13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Idha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nurhandayani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20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8675">
                <a:tc>
                  <a:txBody>
                    <a:bodyPr/>
                    <a:lstStyle/>
                    <a:p>
                      <a:pPr marR="118745" algn="r">
                        <a:lnSpc>
                          <a:spcPts val="142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14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Imam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Syafii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30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798">
                <a:tc>
                  <a:txBody>
                    <a:bodyPr/>
                    <a:lstStyle/>
                    <a:p>
                      <a:pPr marR="118745" algn="r">
                        <a:lnSpc>
                          <a:spcPts val="140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15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Ivan Jiteng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Aribanilia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Banon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48476">
                <a:tc>
                  <a:txBody>
                    <a:bodyPr/>
                    <a:lstStyle/>
                    <a:p>
                      <a:pPr marR="118745" algn="r">
                        <a:lnSpc>
                          <a:spcPts val="142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16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Jaelani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salim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72664">
                <a:tc>
                  <a:txBody>
                    <a:bodyPr/>
                    <a:lstStyle/>
                    <a:p>
                      <a:pPr marR="118745" algn="r">
                        <a:lnSpc>
                          <a:spcPts val="142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17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John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Nixon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Tumbel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10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77553">
                <a:tc>
                  <a:txBody>
                    <a:bodyPr/>
                    <a:lstStyle/>
                    <a:p>
                      <a:pPr marR="118745" algn="r">
                        <a:lnSpc>
                          <a:spcPts val="1405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18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Lusia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tutik</a:t>
                      </a:r>
                      <a:r>
                        <a:rPr sz="11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handayani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40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0916">
                <a:tc>
                  <a:txBody>
                    <a:bodyPr/>
                    <a:lstStyle/>
                    <a:p>
                      <a:pPr marR="118745" algn="r">
                        <a:lnSpc>
                          <a:spcPts val="1400"/>
                        </a:lnSpc>
                      </a:pPr>
                      <a:r>
                        <a:rPr sz="1100" b="1" spc="-10" dirty="0">
                          <a:latin typeface="+mn-lt"/>
                          <a:cs typeface="Calibri"/>
                        </a:rPr>
                        <a:t>19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M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Zuchri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Arfandi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90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22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9577C8-5160-354D-AE75-CCAEFF5BE149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F0ECF71-BC73-0F45-9A44-462AED510727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F1CD65-1BDF-CD44-A927-218C50F0781B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A98DC80-1A5D-8B46-B95F-EE7F4BBFEA5A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Reaction of Participant to The Training </a:t>
            </a:r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C31C50F1-DE09-024C-B03E-F33A0F359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4070"/>
              </p:ext>
            </p:extLst>
          </p:nvPr>
        </p:nvGraphicFramePr>
        <p:xfrm>
          <a:off x="762003" y="1543971"/>
          <a:ext cx="7619994" cy="26269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9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72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00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8439">
                <a:tc>
                  <a:txBody>
                    <a:bodyPr/>
                    <a:lstStyle/>
                    <a:p>
                      <a:pPr marL="12953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20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Molly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Sitompul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100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129539">
                        <a:lnSpc>
                          <a:spcPts val="142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21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Mudayati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40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129539">
                        <a:lnSpc>
                          <a:spcPts val="142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22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Mugiyanto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30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12953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23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MULA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FATWAN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ARDHANA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30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8694">
                <a:tc>
                  <a:txBody>
                    <a:bodyPr/>
                    <a:lstStyle/>
                    <a:p>
                      <a:pPr marL="12953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24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Nur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wakhid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80"/>
                        </a:lnSpc>
                      </a:pPr>
                      <a:r>
                        <a:rPr lang="en-US" sz="1100">
                          <a:latin typeface="+mn-lt"/>
                          <a:cs typeface="Calibri"/>
                        </a:rPr>
                        <a:t>90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129539">
                        <a:lnSpc>
                          <a:spcPts val="142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25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Romy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Yulianto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marL="129539">
                        <a:lnSpc>
                          <a:spcPts val="142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26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SARINO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12953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27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Sudjatmoko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60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80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8439">
                <a:tc>
                  <a:txBody>
                    <a:bodyPr/>
                    <a:lstStyle/>
                    <a:p>
                      <a:pPr marL="129539">
                        <a:lnSpc>
                          <a:spcPts val="140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28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Warno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10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979">
                <a:tc>
                  <a:txBody>
                    <a:bodyPr/>
                    <a:lstStyle/>
                    <a:p>
                      <a:pPr marL="129539">
                        <a:lnSpc>
                          <a:spcPts val="1420"/>
                        </a:lnSpc>
                      </a:pPr>
                      <a:r>
                        <a:rPr sz="1200" b="1" spc="-10" dirty="0">
                          <a:latin typeface="+mn-lt"/>
                          <a:cs typeface="Calibri"/>
                        </a:rPr>
                        <a:t>29</a:t>
                      </a:r>
                      <a:endParaRPr sz="12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048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Zen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383540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50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03225">
                        <a:lnSpc>
                          <a:spcPts val="130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70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13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+mn-lt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3200">
                <a:tc gridSpan="2">
                  <a:txBody>
                    <a:bodyPr/>
                    <a:lstStyle/>
                    <a:p>
                      <a:pPr marR="59690" algn="r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Total</a:t>
                      </a:r>
                      <a:r>
                        <a:rPr sz="1100" spc="-7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Rata-rata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10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46,21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438784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72,41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18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E7154-3C7D-2D48-89A8-20019B63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BDB258-97D9-3645-A98C-0AB6F3554BF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D911BD-E49D-C34F-ACEA-F5B7B5D488F7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376E3B7-8B8F-B94E-8639-635E286EC582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9F4CB6-4378-F84A-A91E-908241A8C1AB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1C348C0-92F3-184F-A913-CAAAB560858E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Change  in </a:t>
            </a:r>
            <a:r>
              <a:rPr lang="en-US" b="1" dirty="0" err="1">
                <a:solidFill>
                  <a:schemeClr val="bg1"/>
                </a:solidFill>
              </a:rPr>
              <a:t>Behaviour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object 345">
            <a:extLst>
              <a:ext uri="{FF2B5EF4-FFF2-40B4-BE49-F238E27FC236}">
                <a16:creationId xmlns:a16="http://schemas.microsoft.com/office/drawing/2014/main" id="{4AFF8C00-DA3B-4D44-ADC1-370C7EBA3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61019"/>
              </p:ext>
            </p:extLst>
          </p:nvPr>
        </p:nvGraphicFramePr>
        <p:xfrm>
          <a:off x="762003" y="1648364"/>
          <a:ext cx="7619993" cy="2632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8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897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1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bg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840740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Before</a:t>
                      </a:r>
                      <a:r>
                        <a:rPr sz="1100" b="1" spc="-10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sz="1100" b="1" spc="-5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Training</a:t>
                      </a:r>
                      <a:endParaRPr sz="1100" dirty="0">
                        <a:solidFill>
                          <a:schemeClr val="bg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solidFill>
                          <a:schemeClr val="bg1"/>
                        </a:solidFill>
                        <a:latin typeface="+mn-lt"/>
                        <a:cs typeface="Times New Roman"/>
                      </a:endParaRPr>
                    </a:p>
                  </a:txBody>
                  <a:tcPr marL="0" marR="0" marT="0" marB="0" anchor="ctr">
                    <a:solidFill>
                      <a:srgbClr val="6FAC46"/>
                    </a:solidFill>
                  </a:tcPr>
                </a:tc>
                <a:tc>
                  <a:txBody>
                    <a:bodyPr/>
                    <a:lstStyle/>
                    <a:p>
                      <a:pPr marL="77724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After</a:t>
                      </a:r>
                      <a:r>
                        <a:rPr sz="1100" b="1" spc="-10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 </a:t>
                      </a:r>
                      <a:r>
                        <a:rPr sz="1100" b="1" spc="-5" dirty="0">
                          <a:solidFill>
                            <a:schemeClr val="bg1"/>
                          </a:solidFill>
                          <a:latin typeface="+mn-lt"/>
                          <a:cs typeface="Calibri"/>
                        </a:rPr>
                        <a:t>Training</a:t>
                      </a:r>
                      <a:endParaRPr sz="1100" dirty="0">
                        <a:solidFill>
                          <a:schemeClr val="bg1"/>
                        </a:solidFill>
                        <a:latin typeface="+mn-lt"/>
                        <a:cs typeface="Calibri"/>
                      </a:endParaRPr>
                    </a:p>
                  </a:txBody>
                  <a:tcPr marL="0" marR="0" marT="0" marB="0" anchor="ctr">
                    <a:solidFill>
                      <a:srgbClr val="6FAC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200">
                <a:tc>
                  <a:txBody>
                    <a:bodyPr/>
                    <a:lstStyle/>
                    <a:p>
                      <a:pPr marL="8255" algn="ctr">
                        <a:lnSpc>
                          <a:spcPts val="126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Koordinasi Kepada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Bawahan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Masih</a:t>
                      </a:r>
                      <a:r>
                        <a:rPr sz="11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Kurang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 marR="325755">
                        <a:lnSpc>
                          <a:spcPct val="1167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Mengenai Target Dan Strategi Pencapaian  Kinerja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6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6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Mampu Mengkoordinasikan Target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Dan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 marR="478155">
                        <a:lnSpc>
                          <a:spcPct val="116700"/>
                        </a:lnSpc>
                        <a:spcBef>
                          <a:spcPts val="2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Strategi Pencapaian Kinerja Kepada 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Bawahan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Dengan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Baik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Kurang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Terarah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Sangat Terarah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Komunikasi Kurang Baik, Bekerja</a:t>
                      </a:r>
                      <a:r>
                        <a:rPr sz="11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Secara</a:t>
                      </a:r>
                      <a:endParaRPr sz="110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Individu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Berani Memberikan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Ide Dan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Berkolaborasi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Team Dengan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Baik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677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10" dirty="0">
                          <a:latin typeface="+mn-lt"/>
                          <a:cs typeface="Calibri"/>
                        </a:rPr>
                        <a:t>Program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Kerja Dan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Komunikasi Yang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Belum</a:t>
                      </a:r>
                      <a:endParaRPr sz="1100">
                        <a:latin typeface="+mn-lt"/>
                        <a:cs typeface="Calibri"/>
                      </a:endParaRPr>
                    </a:p>
                    <a:p>
                      <a:pPr marL="68580" marR="157480">
                        <a:lnSpc>
                          <a:spcPts val="1560"/>
                        </a:lnSpc>
                        <a:spcBef>
                          <a:spcPts val="7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Terintegrasi Dengan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Program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Deputy, Kanwil  Dan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Pusat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Komunikasi Dan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Program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Kerja</a:t>
                      </a:r>
                      <a:r>
                        <a:rPr sz="11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Mengarah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 marR="119380">
                        <a:lnSpc>
                          <a:spcPts val="1560"/>
                        </a:lnSpc>
                        <a:spcBef>
                          <a:spcPts val="7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Akan Terjadinya Integrasi Antara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Program 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Cabang, Deputy, Kanwil Dan Pusat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00950F8-34FC-9543-8CCE-1B5AE55DECE7}"/>
              </a:ext>
            </a:extLst>
          </p:cNvPr>
          <p:cNvSpPr txBox="1"/>
          <p:nvPr/>
        </p:nvSpPr>
        <p:spPr>
          <a:xfrm>
            <a:off x="671471" y="1330859"/>
            <a:ext cx="1428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Penilaian</a:t>
            </a:r>
            <a:r>
              <a:rPr lang="en-US" sz="1100" b="1" dirty="0"/>
              <a:t> </a:t>
            </a:r>
            <a:r>
              <a:rPr lang="en-US" sz="1100" b="1" dirty="0" err="1"/>
              <a:t>Atasan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000805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E08B9CC-7265-014C-A564-E7244532280D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93FD02-C9C1-F044-8E8C-3C14301F7638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46196C-D2BD-8242-96C2-78228D771BB5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6294339-F152-9B44-B8D8-01ABC86B0035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Change  in </a:t>
            </a:r>
            <a:r>
              <a:rPr lang="en-US" b="1" dirty="0" err="1">
                <a:solidFill>
                  <a:schemeClr val="bg1"/>
                </a:solidFill>
              </a:rPr>
              <a:t>Behaviour</a:t>
            </a:r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2FBDBF35-A760-534F-B037-E1A689D36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865446"/>
              </p:ext>
            </p:extLst>
          </p:nvPr>
        </p:nvGraphicFramePr>
        <p:xfrm>
          <a:off x="737325" y="1466734"/>
          <a:ext cx="7644674" cy="35464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6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0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0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21233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 err="1">
                          <a:latin typeface="+mn-lt"/>
                          <a:cs typeface="Calibri"/>
                        </a:rPr>
                        <a:t>Cenderung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 Teknikal,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Bisa</a:t>
                      </a:r>
                      <a:r>
                        <a:rPr sz="11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Memimpin</a:t>
                      </a: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Tapi Belum Menunjukkan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Sifat</a:t>
                      </a:r>
                      <a:r>
                        <a:rPr sz="1100" spc="-4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Leader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Sdr Ivan Menunjukkan Leadership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Yang</a:t>
                      </a:r>
                      <a:endParaRPr sz="1100">
                        <a:latin typeface="+mn-lt"/>
                        <a:cs typeface="Calibri"/>
                      </a:endParaRPr>
                    </a:p>
                    <a:p>
                      <a:pPr marL="68580" marR="255904">
                        <a:lnSpc>
                          <a:spcPts val="1560"/>
                        </a:lnSpc>
                        <a:spcBef>
                          <a:spcPts val="7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Baik, Mulai Mengayomi Anak Buah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Dan 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Tertib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Administrasi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8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Tidak 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Pernah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Melaksanakan</a:t>
                      </a:r>
                      <a:r>
                        <a:rPr sz="1100" spc="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Coaching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Melaksanakan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Coaching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Percaya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Diri Masih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Kurang Dan Sering</a:t>
                      </a:r>
                      <a:r>
                        <a:rPr sz="1100" spc="-4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Ragu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Dalam Mengambil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Keputusan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Sikap Dan Percaya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Diri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Makin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Kuat</a:t>
                      </a:r>
                      <a:r>
                        <a:rPr sz="11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Dan</a:t>
                      </a:r>
                      <a:endParaRPr sz="1100">
                        <a:latin typeface="+mn-lt"/>
                        <a:cs typeface="Calibri"/>
                      </a:endParaRPr>
                    </a:p>
                    <a:p>
                      <a:pPr marL="68580" marR="380365">
                        <a:lnSpc>
                          <a:spcPts val="1560"/>
                        </a:lnSpc>
                        <a:spcBef>
                          <a:spcPts val="70"/>
                        </a:spcBef>
                      </a:pPr>
                      <a:r>
                        <a:rPr sz="1100" spc="-10" dirty="0">
                          <a:latin typeface="+mn-lt"/>
                          <a:cs typeface="Calibri"/>
                        </a:rPr>
                        <a:t>Tantangan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Apa Saja Dalam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Pekerjaan  Dapat Diselesaikan Dengan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Baik.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4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Komunikasi Dan Kerja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Team</a:t>
                      </a:r>
                      <a:r>
                        <a:rPr sz="11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Baik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Komunikasi Dan Kerja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Team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Sangat</a:t>
                      </a:r>
                      <a:r>
                        <a:rPr sz="11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Baik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  <a:p>
                      <a:pPr marL="68580" marR="335915">
                        <a:lnSpc>
                          <a:spcPts val="1560"/>
                        </a:lnSpc>
                        <a:spcBef>
                          <a:spcPts val="70"/>
                        </a:spcBef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Sehingga Memberikan Kinerja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Terbaik 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Bagi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Perusahaan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Kurang Berani</a:t>
                      </a:r>
                      <a:r>
                        <a:rPr sz="11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Memutuskan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Berani</a:t>
                      </a:r>
                      <a:r>
                        <a:rPr sz="11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Memutuskan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  <a:solidFill>
                      <a:srgbClr val="E1EE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359">
                <a:tc>
                  <a:txBody>
                    <a:bodyPr/>
                    <a:lstStyle/>
                    <a:p>
                      <a:pPr marL="8255" algn="ctr">
                        <a:lnSpc>
                          <a:spcPts val="128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•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Kurang Fokus Terhadap </a:t>
                      </a:r>
                      <a:r>
                        <a:rPr sz="1100" dirty="0">
                          <a:latin typeface="+mn-lt"/>
                          <a:cs typeface="Calibri"/>
                        </a:rPr>
                        <a:t>Tanggung</a:t>
                      </a:r>
                      <a:r>
                        <a:rPr sz="11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jawab</a:t>
                      </a:r>
                      <a:endParaRPr sz="1100">
                        <a:latin typeface="+mn-lt"/>
                        <a:cs typeface="Calibri"/>
                      </a:endParaRPr>
                    </a:p>
                    <a:p>
                      <a:pPr marL="68580" marR="662305">
                        <a:lnSpc>
                          <a:spcPct val="11670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Pekerjaan, Sehingga Pekerjaan Agak  Terlambat Penyelesaiannya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ts val="1280"/>
                        </a:lnSpc>
                      </a:pPr>
                      <a:r>
                        <a:rPr sz="1100" dirty="0">
                          <a:latin typeface="+mn-lt"/>
                          <a:cs typeface="Calibri"/>
                        </a:rPr>
                        <a:t>•</a:t>
                      </a:r>
                      <a:endParaRPr sz="110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580">
                        <a:lnSpc>
                          <a:spcPts val="1280"/>
                        </a:lnSpc>
                      </a:pPr>
                      <a:r>
                        <a:rPr sz="1100" spc="-5" dirty="0">
                          <a:latin typeface="+mn-lt"/>
                          <a:cs typeface="Calibri"/>
                        </a:rPr>
                        <a:t>Sudah Mulai Fokus Terhadap</a:t>
                      </a:r>
                      <a:r>
                        <a:rPr sz="11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sz="1100" spc="-5" dirty="0">
                          <a:latin typeface="+mn-lt"/>
                          <a:cs typeface="Calibri"/>
                        </a:rPr>
                        <a:t>Pekerjaan</a:t>
                      </a:r>
                      <a:endParaRPr sz="1100" dirty="0">
                        <a:latin typeface="+mn-lt"/>
                        <a:cs typeface="Calibri"/>
                      </a:endParaRPr>
                    </a:p>
                  </a:txBody>
                  <a:tcPr marL="0" marR="0" marT="0" marB="0">
                    <a:lnL w="6350">
                      <a:solidFill>
                        <a:srgbClr val="A8D08D"/>
                      </a:solidFill>
                      <a:prstDash val="solid"/>
                    </a:lnL>
                    <a:lnR w="6350">
                      <a:solidFill>
                        <a:srgbClr val="A8D08D"/>
                      </a:solidFill>
                      <a:prstDash val="solid"/>
                    </a:lnR>
                    <a:lnT w="6350">
                      <a:solidFill>
                        <a:srgbClr val="A8D08D"/>
                      </a:solidFill>
                      <a:prstDash val="solid"/>
                    </a:lnT>
                    <a:lnB w="6350">
                      <a:solidFill>
                        <a:srgbClr val="A8D08D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5922019-7AAF-7544-A097-D6E53EDAA98A}"/>
              </a:ext>
            </a:extLst>
          </p:cNvPr>
          <p:cNvSpPr txBox="1"/>
          <p:nvPr/>
        </p:nvSpPr>
        <p:spPr>
          <a:xfrm>
            <a:off x="671471" y="1186921"/>
            <a:ext cx="1428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Penilaian</a:t>
            </a:r>
            <a:r>
              <a:rPr lang="en-US" sz="1100" b="1" dirty="0"/>
              <a:t> </a:t>
            </a:r>
            <a:r>
              <a:rPr lang="en-US" sz="1100" b="1" dirty="0" err="1"/>
              <a:t>Atasan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4360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41399234-F9E3-F143-AD1F-EC45808FFEC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5DF7F92-5EAD-6B4C-9C75-01B6F04C9A55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A12727B4-0021-C649-AD04-5AB156CEE64E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CD07464-A3F9-B640-A15E-2D053F1A5BC7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Change  in </a:t>
            </a:r>
            <a:r>
              <a:rPr lang="en-US" b="1" dirty="0" err="1">
                <a:solidFill>
                  <a:schemeClr val="bg1"/>
                </a:solidFill>
              </a:rPr>
              <a:t>Behaviour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499F853-7525-9546-AD89-F972075BD35C}"/>
              </a:ext>
            </a:extLst>
          </p:cNvPr>
          <p:cNvSpPr txBox="1"/>
          <p:nvPr/>
        </p:nvSpPr>
        <p:spPr>
          <a:xfrm>
            <a:off x="671471" y="1280057"/>
            <a:ext cx="1428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Penilaian</a:t>
            </a:r>
            <a:r>
              <a:rPr lang="en-US" sz="1100" b="1" dirty="0"/>
              <a:t> </a:t>
            </a:r>
            <a:r>
              <a:rPr lang="en-US" sz="1100" b="1" dirty="0" err="1"/>
              <a:t>Peserta</a:t>
            </a:r>
            <a:endParaRPr lang="en-US" sz="11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1FB4570-E012-AD45-9AE4-5C75B2BAD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23101"/>
              </p:ext>
            </p:extLst>
          </p:nvPr>
        </p:nvGraphicFramePr>
        <p:xfrm>
          <a:off x="737323" y="1600478"/>
          <a:ext cx="7644670" cy="2852141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3822335">
                  <a:extLst>
                    <a:ext uri="{9D8B030D-6E8A-4147-A177-3AD203B41FA5}">
                      <a16:colId xmlns:a16="http://schemas.microsoft.com/office/drawing/2014/main" val="3432389627"/>
                    </a:ext>
                  </a:extLst>
                </a:gridCol>
                <a:gridCol w="3822335">
                  <a:extLst>
                    <a:ext uri="{9D8B030D-6E8A-4147-A177-3AD203B41FA5}">
                      <a16:colId xmlns:a16="http://schemas.microsoft.com/office/drawing/2014/main" val="637041574"/>
                    </a:ext>
                  </a:extLst>
                </a:gridCol>
              </a:tblGrid>
              <a:tr h="244818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Before Training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After Training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40901"/>
                  </a:ext>
                </a:extLst>
              </a:tr>
              <a:tr h="441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10" dirty="0">
                          <a:latin typeface="+mn-lt"/>
                          <a:cs typeface="Calibri"/>
                        </a:rPr>
                        <a:t>Cara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bekerja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fokus</a:t>
                      </a:r>
                      <a:r>
                        <a:rPr lang="en-ID" sz="1200" spc="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percaya</a:t>
                      </a:r>
                      <a:r>
                        <a:rPr lang="en-ID" sz="1200" spc="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diri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	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10" dirty="0">
                          <a:latin typeface="+mn-lt"/>
                          <a:cs typeface="Calibri"/>
                        </a:rPr>
                        <a:t>Cara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bekerja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terarah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dengan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tim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tugas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sendiri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83482"/>
                  </a:ext>
                </a:extLst>
              </a:tr>
              <a:tr h="4411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Kurang Coaching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Pegawai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	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Sering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Coaching</a:t>
                      </a:r>
                      <a:r>
                        <a:rPr lang="en-ID" sz="12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Pegawai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1145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Kurang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komunikasi</a:t>
                      </a:r>
                      <a:r>
                        <a:rPr lang="en-ID" sz="1200" spc="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dua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arah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	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sering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komunikasi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team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dua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arah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24929"/>
                  </a:ext>
                </a:extLst>
              </a:tr>
              <a:tr h="259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Belum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terlalu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bagus</a:t>
                      </a:r>
                      <a:r>
                        <a:rPr lang="en-ID" sz="12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dalam</a:t>
                      </a:r>
                      <a:r>
                        <a:rPr lang="en-ID" sz="1200" spc="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coacing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	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Sudah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bagus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dalam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melakukan</a:t>
                      </a:r>
                      <a:r>
                        <a:rPr lang="en-ID" sz="12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coaching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91240"/>
                  </a:ext>
                </a:extLst>
              </a:tr>
              <a:tr h="259478">
                <a:tc>
                  <a:txBody>
                    <a:bodyPr/>
                    <a:lstStyle/>
                    <a:p>
                      <a:r>
                        <a:rPr lang="en-ID" sz="1200" spc="-10" dirty="0">
                          <a:latin typeface="+mn-lt"/>
                          <a:cs typeface="Calibri"/>
                        </a:rPr>
                        <a:t>C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o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ac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h</a:t>
                      </a:r>
                      <a:r>
                        <a:rPr lang="en-ID" sz="1200" spc="5" dirty="0">
                          <a:latin typeface="+mn-lt"/>
                          <a:cs typeface="Calibri"/>
                        </a:rPr>
                        <a:t>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n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g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e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rda</a:t>
                      </a:r>
                      <a:r>
                        <a:rPr lang="en-ID" sz="1200" spc="5" dirty="0" err="1">
                          <a:latin typeface="+mn-lt"/>
                          <a:cs typeface="Calibri"/>
                        </a:rPr>
                        <a:t>s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r</a:t>
                      </a:r>
                      <a:r>
                        <a:rPr lang="en-ID" sz="1200" spc="15" dirty="0" err="1">
                          <a:latin typeface="+mn-lt"/>
                          <a:cs typeface="Calibri"/>
                        </a:rPr>
                        <a:t>k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n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p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e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n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g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</a:t>
                      </a:r>
                      <a:r>
                        <a:rPr lang="en-ID" sz="1200" spc="5" dirty="0" err="1">
                          <a:latin typeface="+mn-lt"/>
                          <a:cs typeface="Calibri"/>
                        </a:rPr>
                        <a:t>l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</a:t>
                      </a:r>
                      <a:r>
                        <a:rPr lang="en-ID" sz="1200" spc="20" dirty="0" err="1">
                          <a:latin typeface="+mn-lt"/>
                          <a:cs typeface="Calibri"/>
                        </a:rPr>
                        <a:t>m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a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n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Coaching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berdasarkan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pengalaman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dilengkapi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ilmu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  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pengetahuan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25241"/>
                  </a:ext>
                </a:extLst>
              </a:tr>
              <a:tr h="259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dirty="0">
                          <a:latin typeface="+mn-lt"/>
                          <a:cs typeface="Calibri"/>
                        </a:rPr>
                        <a:t>Masih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kurang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dapat</a:t>
                      </a:r>
                      <a:r>
                        <a:rPr lang="en-ID" sz="1200" spc="-5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memahami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kepribadian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team</a:t>
                      </a:r>
                      <a:r>
                        <a:rPr lang="en-ID" sz="1200" spc="-2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saya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Dapat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memahami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kepribadian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masing2 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team 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dan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mampu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mempengaruhi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team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untuk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menjadi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baik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797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45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AED5-E0B2-F840-B7B0-9AA64574D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8229B-BCAE-4D49-BDBC-01D9781CC49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41399234-F9E3-F143-AD1F-EC45808FFEC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A5DF7F92-5EAD-6B4C-9C75-01B6F04C9A55}"/>
              </a:ext>
            </a:extLst>
          </p:cNvPr>
          <p:cNvSpPr txBox="1"/>
          <p:nvPr/>
        </p:nvSpPr>
        <p:spPr>
          <a:xfrm>
            <a:off x="645460" y="271733"/>
            <a:ext cx="3138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Impact Measurement</a:t>
            </a:r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A12727B4-0021-C649-AD04-5AB156CEE64E}"/>
              </a:ext>
            </a:extLst>
          </p:cNvPr>
          <p:cNvCxnSpPr/>
          <p:nvPr/>
        </p:nvCxnSpPr>
        <p:spPr>
          <a:xfrm>
            <a:off x="3704409" y="50211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Rectangle 351">
            <a:extLst>
              <a:ext uri="{FF2B5EF4-FFF2-40B4-BE49-F238E27FC236}">
                <a16:creationId xmlns:a16="http://schemas.microsoft.com/office/drawing/2014/main" id="{6CD07464-A3F9-B640-A15E-2D053F1A5BC7}"/>
              </a:ext>
            </a:extLst>
          </p:cNvPr>
          <p:cNvSpPr/>
          <p:nvPr/>
        </p:nvSpPr>
        <p:spPr>
          <a:xfrm>
            <a:off x="737325" y="851026"/>
            <a:ext cx="7644672" cy="344031"/>
          </a:xfrm>
          <a:prstGeom prst="rect">
            <a:avLst/>
          </a:prstGeom>
          <a:solidFill>
            <a:srgbClr val="FF9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Meassurement</a:t>
            </a:r>
            <a:r>
              <a:rPr lang="en-US" b="1" dirty="0">
                <a:solidFill>
                  <a:schemeClr val="bg1"/>
                </a:solidFill>
              </a:rPr>
              <a:t> Change  in </a:t>
            </a:r>
            <a:r>
              <a:rPr lang="en-US" b="1" dirty="0" err="1">
                <a:solidFill>
                  <a:schemeClr val="bg1"/>
                </a:solidFill>
              </a:rPr>
              <a:t>Behaviour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C499F853-7525-9546-AD89-F972075BD35C}"/>
              </a:ext>
            </a:extLst>
          </p:cNvPr>
          <p:cNvSpPr txBox="1"/>
          <p:nvPr/>
        </p:nvSpPr>
        <p:spPr>
          <a:xfrm>
            <a:off x="671471" y="1280057"/>
            <a:ext cx="14289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Penilaian</a:t>
            </a:r>
            <a:r>
              <a:rPr lang="en-US" sz="1100" b="1" dirty="0"/>
              <a:t> </a:t>
            </a:r>
            <a:r>
              <a:rPr lang="en-US" sz="1100" b="1" dirty="0" err="1"/>
              <a:t>Peserta</a:t>
            </a:r>
            <a:endParaRPr lang="en-US" sz="1100" b="1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1FB4570-E012-AD45-9AE4-5C75B2BAD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213935"/>
              </p:ext>
            </p:extLst>
          </p:nvPr>
        </p:nvGraphicFramePr>
        <p:xfrm>
          <a:off x="737323" y="1600478"/>
          <a:ext cx="7644670" cy="2404212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3822335">
                  <a:extLst>
                    <a:ext uri="{9D8B030D-6E8A-4147-A177-3AD203B41FA5}">
                      <a16:colId xmlns:a16="http://schemas.microsoft.com/office/drawing/2014/main" val="3432389627"/>
                    </a:ext>
                  </a:extLst>
                </a:gridCol>
                <a:gridCol w="3822335">
                  <a:extLst>
                    <a:ext uri="{9D8B030D-6E8A-4147-A177-3AD203B41FA5}">
                      <a16:colId xmlns:a16="http://schemas.microsoft.com/office/drawing/2014/main" val="637041574"/>
                    </a:ext>
                  </a:extLst>
                </a:gridCol>
              </a:tblGrid>
              <a:tr h="244818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Before Training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After Training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840901"/>
                  </a:ext>
                </a:extLst>
              </a:tr>
              <a:tr h="441112">
                <a:tc>
                  <a:txBody>
                    <a:bodyPr/>
                    <a:lstStyle/>
                    <a:p>
                      <a:pPr marL="12700" marR="5080" indent="0">
                        <a:lnSpc>
                          <a:spcPct val="101499"/>
                        </a:lnSpc>
                        <a:spcBef>
                          <a:spcPts val="80"/>
                        </a:spcBef>
                        <a:buFont typeface="Arial" panose="020B0604020202020204" pitchFamily="34" charset="0"/>
                        <a:buNone/>
                        <a:tabLst>
                          <a:tab pos="215265" algn="l"/>
                          <a:tab pos="215900" algn="l"/>
                        </a:tabLst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Susah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menerima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pendapat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orang 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lain 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yang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tidak</a:t>
                      </a:r>
                      <a:r>
                        <a:rPr lang="en-ID" sz="12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sesuai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.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ID" sz="1200" b="0" i="0" u="none" strike="noStrike" kern="1200" cap="none" spc="-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Sudah </a:t>
                      </a:r>
                      <a:r>
                        <a:rPr kumimoji="0" lang="en-ID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bisa </a:t>
                      </a:r>
                      <a:r>
                        <a:rPr kumimoji="0" lang="en-ID" sz="12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belajar </a:t>
                      </a:r>
                      <a:r>
                        <a:rPr kumimoji="0" lang="en-ID" sz="1200" b="0" i="0" u="none" strike="noStrike" kern="1200" cap="none" spc="-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untuk menerima pendapat </a:t>
                      </a:r>
                      <a:r>
                        <a:rPr kumimoji="0" lang="en-ID" sz="1200" b="0" i="0" u="none" strike="noStrike" kern="1200" cap="none" spc="-1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orang  </a:t>
                      </a:r>
                      <a:r>
                        <a:rPr kumimoji="0" lang="en-ID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lain </a:t>
                      </a:r>
                      <a:r>
                        <a:rPr kumimoji="0" lang="en-ID" sz="1200" b="0" i="0" u="none" strike="noStrike" kern="1200" cap="none" spc="-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walaupun tidak</a:t>
                      </a:r>
                      <a:r>
                        <a:rPr kumimoji="0" lang="en-ID" sz="1200" b="0" i="0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 </a:t>
                      </a:r>
                      <a:r>
                        <a:rPr kumimoji="0" lang="en-ID" sz="1200" b="0" i="0" u="none" strike="noStrike" kern="1200" cap="none" spc="-5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/>
                        </a:rPr>
                        <a:t>sesuai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483482"/>
                  </a:ext>
                </a:extLst>
              </a:tr>
              <a:tr h="441112">
                <a:tc>
                  <a:txBody>
                    <a:bodyPr/>
                    <a:lstStyle/>
                    <a:p>
                      <a:pPr marL="1270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Calibri"/>
                        <a:buNone/>
                        <a:tabLst>
                          <a:tab pos="215265" algn="l"/>
                          <a:tab pos="215900" algn="l"/>
                        </a:tabLst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Kurang</a:t>
                      </a:r>
                      <a:r>
                        <a:rPr lang="en-ID" sz="1200" spc="-7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PD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220345" algn="l"/>
                          <a:tab pos="220979" algn="l"/>
                        </a:tabLst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7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PD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1145"/>
                  </a:ext>
                </a:extLst>
              </a:tr>
              <a:tr h="323149">
                <a:tc>
                  <a:txBody>
                    <a:bodyPr/>
                    <a:lstStyle/>
                    <a:p>
                      <a:pPr marL="1270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Font typeface="Calibri"/>
                        <a:buNone/>
                        <a:tabLst>
                          <a:tab pos="215265" algn="l"/>
                          <a:tab pos="215900" algn="l"/>
                        </a:tabLst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Koordinasi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Team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kurang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terarah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dan</a:t>
                      </a:r>
                      <a:r>
                        <a:rPr lang="en-ID" sz="12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baik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indent="0">
                        <a:lnSpc>
                          <a:spcPct val="100000"/>
                        </a:lnSpc>
                        <a:spcBef>
                          <a:spcPts val="100"/>
                        </a:spcBef>
                        <a:buNone/>
                        <a:tabLst>
                          <a:tab pos="220345" algn="l"/>
                          <a:tab pos="220979" algn="l"/>
                        </a:tabLst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koordinasi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Team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baik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dengan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adanya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Coaching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224929"/>
                  </a:ext>
                </a:extLst>
              </a:tr>
              <a:tr h="259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Belum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terlalu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bagus</a:t>
                      </a:r>
                      <a:r>
                        <a:rPr lang="en-ID" sz="1200" spc="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dalam</a:t>
                      </a:r>
                      <a:r>
                        <a:rPr lang="en-ID" sz="1200" spc="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coacing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	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Sudah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lebih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bagus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dalam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melakukan</a:t>
                      </a:r>
                      <a:r>
                        <a:rPr lang="en-ID" sz="1200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coaching</a:t>
                      </a:r>
                      <a:endParaRPr lang="en-US" sz="12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291240"/>
                  </a:ext>
                </a:extLst>
              </a:tr>
              <a:tr h="259478">
                <a:tc>
                  <a:txBody>
                    <a:bodyPr/>
                    <a:lstStyle/>
                    <a:p>
                      <a:pPr marL="12700" marR="5080" indent="0">
                        <a:lnSpc>
                          <a:spcPct val="101499"/>
                        </a:lnSpc>
                        <a:spcBef>
                          <a:spcPts val="80"/>
                        </a:spcBef>
                        <a:buFont typeface="Calibri"/>
                        <a:buNone/>
                        <a:tabLst>
                          <a:tab pos="215265" algn="l"/>
                          <a:tab pos="215900" algn="l"/>
                        </a:tabLst>
                      </a:pPr>
                      <a:r>
                        <a:rPr lang="en-ID" sz="1200" spc="-5" dirty="0">
                          <a:latin typeface="+mn-lt"/>
                          <a:cs typeface="Calibri"/>
                        </a:rPr>
                        <a:t>Belum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menguasai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coaching 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skill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dan 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smile 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coaching</a:t>
                      </a:r>
                      <a:r>
                        <a:rPr lang="en-ID" sz="12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model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066" marR="5080" indent="0">
                        <a:lnSpc>
                          <a:spcPct val="101499"/>
                        </a:lnSpc>
                        <a:spcBef>
                          <a:spcPts val="80"/>
                        </a:spcBef>
                        <a:buNone/>
                        <a:tabLst>
                          <a:tab pos="220345" algn="l"/>
                          <a:tab pos="220979" algn="l"/>
                        </a:tabLst>
                      </a:pP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Mempunyai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coaching 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skill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dan </a:t>
                      </a:r>
                      <a:r>
                        <a:rPr lang="en-ID" sz="1200" dirty="0" err="1">
                          <a:latin typeface="+mn-lt"/>
                          <a:cs typeface="Calibri"/>
                        </a:rPr>
                        <a:t>bisa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menjalankan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 SMILE Coaching model.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Mempunyai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strategi </a:t>
                      </a:r>
                      <a:r>
                        <a:rPr lang="en-ID" sz="1200" spc="-5" dirty="0" err="1">
                          <a:latin typeface="+mn-lt"/>
                          <a:cs typeface="Calibri"/>
                        </a:rPr>
                        <a:t>untuk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  </a:t>
                      </a:r>
                      <a:r>
                        <a:rPr lang="en-ID" sz="1200" spc="-10" dirty="0" err="1">
                          <a:latin typeface="+mn-lt"/>
                          <a:cs typeface="Calibri"/>
                        </a:rPr>
                        <a:t>mencapai</a:t>
                      </a:r>
                      <a:r>
                        <a:rPr lang="en-ID" sz="1200" spc="-1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super exceed</a:t>
                      </a:r>
                      <a:r>
                        <a:rPr lang="en-ID" sz="120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1200" spc="-5" dirty="0">
                          <a:latin typeface="+mn-lt"/>
                          <a:cs typeface="Calibri"/>
                        </a:rPr>
                        <a:t>KPI</a:t>
                      </a:r>
                      <a:endParaRPr lang="en-ID" sz="1200" dirty="0">
                        <a:latin typeface="+mn-lt"/>
                        <a:cs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0625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3416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18DFE-7BAB-334E-9FAD-272D2447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C83C7E-FA2B-294A-AD49-0E3EB9E9F6EE}"/>
              </a:ext>
            </a:extLst>
          </p:cNvPr>
          <p:cNvSpPr/>
          <p:nvPr/>
        </p:nvSpPr>
        <p:spPr>
          <a:xfrm>
            <a:off x="0" y="-25288"/>
            <a:ext cx="9144000" cy="5168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eralatan Kantor Ini Wajib Ada di Meja Kerja Anda">
            <a:extLst>
              <a:ext uri="{FF2B5EF4-FFF2-40B4-BE49-F238E27FC236}">
                <a16:creationId xmlns:a16="http://schemas.microsoft.com/office/drawing/2014/main" id="{57A4F3E6-783B-1F47-9540-4642A0E10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25287"/>
            <a:ext cx="9144000" cy="516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ded Corner 5">
            <a:extLst>
              <a:ext uri="{FF2B5EF4-FFF2-40B4-BE49-F238E27FC236}">
                <a16:creationId xmlns:a16="http://schemas.microsoft.com/office/drawing/2014/main" id="{2F8F5F96-85E0-9341-9467-CC54208EDF44}"/>
              </a:ext>
            </a:extLst>
          </p:cNvPr>
          <p:cNvSpPr/>
          <p:nvPr/>
        </p:nvSpPr>
        <p:spPr>
          <a:xfrm>
            <a:off x="220133" y="323850"/>
            <a:ext cx="3073400" cy="44958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E06D6-8B0F-CE46-985A-C424182718A3}"/>
              </a:ext>
            </a:extLst>
          </p:cNvPr>
          <p:cNvSpPr/>
          <p:nvPr/>
        </p:nvSpPr>
        <p:spPr>
          <a:xfrm>
            <a:off x="220132" y="1769532"/>
            <a:ext cx="30734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Terima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4218335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579FB-38FE-5047-8292-46E379C34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6D4429-690F-474B-B528-E40EC8283D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6CE1BD7-60CA-A548-8754-3B3232104C1B}"/>
              </a:ext>
            </a:extLst>
          </p:cNvPr>
          <p:cNvSpPr/>
          <p:nvPr/>
        </p:nvSpPr>
        <p:spPr>
          <a:xfrm>
            <a:off x="486087" y="1673263"/>
            <a:ext cx="2238117" cy="936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46ED5F52-4B6F-AC4A-AB1F-71DB42DAD9C7}"/>
              </a:ext>
            </a:extLst>
          </p:cNvPr>
          <p:cNvSpPr txBox="1"/>
          <p:nvPr/>
        </p:nvSpPr>
        <p:spPr>
          <a:xfrm>
            <a:off x="1003198" y="1851405"/>
            <a:ext cx="1243330" cy="49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835"/>
              </a:lnSpc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Diagnostic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3C3AACEA-7605-E14E-8FA4-FA963A0FF5FC}"/>
              </a:ext>
            </a:extLst>
          </p:cNvPr>
          <p:cNvSpPr/>
          <p:nvPr/>
        </p:nvSpPr>
        <p:spPr>
          <a:xfrm>
            <a:off x="2436876" y="1659635"/>
            <a:ext cx="2279142" cy="98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28E819ED-B921-7D4D-84CD-08D29F991185}"/>
              </a:ext>
            </a:extLst>
          </p:cNvPr>
          <p:cNvSpPr txBox="1"/>
          <p:nvPr/>
        </p:nvSpPr>
        <p:spPr>
          <a:xfrm>
            <a:off x="3186429" y="1739900"/>
            <a:ext cx="828040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1590" marR="5080" indent="-9525" algn="just">
              <a:lnSpc>
                <a:spcPct val="916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Ac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qu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iring  Learning  So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tions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12087172-C7B2-6140-8800-B5042AE062FB}"/>
              </a:ext>
            </a:extLst>
          </p:cNvPr>
          <p:cNvSpPr/>
          <p:nvPr/>
        </p:nvSpPr>
        <p:spPr>
          <a:xfrm>
            <a:off x="4410455" y="1659623"/>
            <a:ext cx="2280666" cy="9639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D8843F49-0A48-7C45-A255-7F475883E2CD}"/>
              </a:ext>
            </a:extLst>
          </p:cNvPr>
          <p:cNvSpPr txBox="1"/>
          <p:nvPr/>
        </p:nvSpPr>
        <p:spPr>
          <a:xfrm>
            <a:off x="5043678" y="1851405"/>
            <a:ext cx="1062355" cy="491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ts val="1835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Delivery</a:t>
            </a:r>
            <a:r>
              <a:rPr sz="16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835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66D0569C-818A-C045-AA9E-86EA51F29A29}"/>
              </a:ext>
            </a:extLst>
          </p:cNvPr>
          <p:cNvSpPr/>
          <p:nvPr/>
        </p:nvSpPr>
        <p:spPr>
          <a:xfrm>
            <a:off x="6385559" y="1659635"/>
            <a:ext cx="2279141" cy="9852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B23CB381-E3BE-FF42-BDFB-51852B977A2F}"/>
              </a:ext>
            </a:extLst>
          </p:cNvPr>
          <p:cNvSpPr txBox="1"/>
          <p:nvPr/>
        </p:nvSpPr>
        <p:spPr>
          <a:xfrm>
            <a:off x="6943090" y="1739900"/>
            <a:ext cx="1209675" cy="7156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 indent="3175" algn="ctr">
              <a:lnSpc>
                <a:spcPct val="91600"/>
              </a:lnSpc>
              <a:spcBef>
                <a:spcPts val="254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Learning 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Impact  Meas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600" b="1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eme</a:t>
            </a:r>
            <a:r>
              <a:rPr sz="1600" b="1" spc="-3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46B2C6-65F2-8B4E-9C6A-22B27D23CD6B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CAB93EC-E6FC-594C-9D5B-44D9422D6545}"/>
              </a:ext>
            </a:extLst>
          </p:cNvPr>
          <p:cNvSpPr txBox="1"/>
          <p:nvPr/>
        </p:nvSpPr>
        <p:spPr>
          <a:xfrm>
            <a:off x="645460" y="235133"/>
            <a:ext cx="3343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Value Chain</a:t>
            </a:r>
          </a:p>
          <a:p>
            <a:r>
              <a:rPr lang="en-US" sz="1600" b="1" dirty="0" err="1"/>
              <a:t>Pegadaian</a:t>
            </a:r>
            <a:r>
              <a:rPr lang="en-US" sz="1600" b="1" dirty="0"/>
              <a:t> Corporate University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32ABE6-3101-FD41-9143-5F100F40139A}"/>
              </a:ext>
            </a:extLst>
          </p:cNvPr>
          <p:cNvCxnSpPr/>
          <p:nvPr/>
        </p:nvCxnSpPr>
        <p:spPr>
          <a:xfrm>
            <a:off x="3810000" y="726141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F452070-550D-8448-BB6C-4B95528001DC}"/>
              </a:ext>
            </a:extLst>
          </p:cNvPr>
          <p:cNvSpPr/>
          <p:nvPr/>
        </p:nvSpPr>
        <p:spPr>
          <a:xfrm>
            <a:off x="573741" y="2868706"/>
            <a:ext cx="8005483" cy="4661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 Dean Academy, 3 </a:t>
            </a:r>
            <a:r>
              <a:rPr lang="en-US" dirty="0" err="1"/>
              <a:t>Departement</a:t>
            </a:r>
            <a:r>
              <a:rPr lang="en-US" dirty="0"/>
              <a:t> Head, 3 Learning Centre</a:t>
            </a:r>
          </a:p>
        </p:txBody>
      </p:sp>
    </p:spTree>
    <p:extLst>
      <p:ext uri="{BB962C8B-B14F-4D97-AF65-F5344CB8AC3E}">
        <p14:creationId xmlns:p14="http://schemas.microsoft.com/office/powerpoint/2010/main" val="3811818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AA9D5F-7490-994F-97EA-FAAEBB260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F311EB-0BBA-9440-86F2-2DF133E6BFD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70">
            <a:extLst>
              <a:ext uri="{FF2B5EF4-FFF2-40B4-BE49-F238E27FC236}">
                <a16:creationId xmlns:a16="http://schemas.microsoft.com/office/drawing/2014/main" id="{962C9462-BDCE-D646-BB08-A37D8D4C1C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789" y="268541"/>
            <a:ext cx="4880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LEARNING </a:t>
            </a:r>
            <a:r>
              <a:rPr spc="-175" dirty="0"/>
              <a:t>NEED</a:t>
            </a:r>
            <a:r>
              <a:rPr spc="-65" dirty="0"/>
              <a:t> </a:t>
            </a:r>
            <a:r>
              <a:rPr spc="-125" dirty="0"/>
              <a:t>DIAGNOSTIC</a:t>
            </a:r>
          </a:p>
        </p:txBody>
      </p:sp>
      <p:sp>
        <p:nvSpPr>
          <p:cNvPr id="8" name="object 70">
            <a:extLst>
              <a:ext uri="{FF2B5EF4-FFF2-40B4-BE49-F238E27FC236}">
                <a16:creationId xmlns:a16="http://schemas.microsoft.com/office/drawing/2014/main" id="{4463EE52-642A-5C42-AD2E-F8D83C4E5F3E}"/>
              </a:ext>
            </a:extLst>
          </p:cNvPr>
          <p:cNvSpPr txBox="1">
            <a:spLocks/>
          </p:cNvSpPr>
          <p:nvPr/>
        </p:nvSpPr>
        <p:spPr>
          <a:xfrm>
            <a:off x="-63374" y="2171507"/>
            <a:ext cx="9144000" cy="64056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065" rIns="0" bIns="0" rtlCol="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" algn="ctr">
              <a:spcBef>
                <a:spcPts val="95"/>
              </a:spcBef>
            </a:pPr>
            <a:r>
              <a:rPr lang="en-ID" sz="4000" spc="-110" dirty="0">
                <a:solidFill>
                  <a:srgbClr val="C00000"/>
                </a:solidFill>
              </a:rPr>
              <a:t>LEARNING </a:t>
            </a:r>
            <a:r>
              <a:rPr lang="en-ID" sz="4000" spc="-175" dirty="0">
                <a:solidFill>
                  <a:srgbClr val="C00000"/>
                </a:solidFill>
              </a:rPr>
              <a:t>NEED</a:t>
            </a:r>
            <a:r>
              <a:rPr lang="en-ID" sz="4000" spc="-65" dirty="0">
                <a:solidFill>
                  <a:srgbClr val="C00000"/>
                </a:solidFill>
              </a:rPr>
              <a:t> </a:t>
            </a:r>
            <a:r>
              <a:rPr lang="en-ID" sz="4000" spc="-125" dirty="0">
                <a:solidFill>
                  <a:srgbClr val="C00000"/>
                </a:solidFill>
              </a:rPr>
              <a:t>DIAGNOSTIC</a:t>
            </a:r>
          </a:p>
        </p:txBody>
      </p:sp>
    </p:spTree>
    <p:extLst>
      <p:ext uri="{BB962C8B-B14F-4D97-AF65-F5344CB8AC3E}">
        <p14:creationId xmlns:p14="http://schemas.microsoft.com/office/powerpoint/2010/main" val="187376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1979A2-C440-624D-977B-D23BA886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390324-5834-7B4D-B78D-9622B8D2E655}"/>
              </a:ext>
            </a:extLst>
          </p:cNvPr>
          <p:cNvSpPr txBox="1"/>
          <p:nvPr/>
        </p:nvSpPr>
        <p:spPr>
          <a:xfrm>
            <a:off x="0" y="8964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D9727BE-FB96-1242-B970-FEA54D2D8933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CF43AFC-8063-354F-9206-A3E7619E36F1}"/>
              </a:ext>
            </a:extLst>
          </p:cNvPr>
          <p:cNvSpPr txBox="1"/>
          <p:nvPr/>
        </p:nvSpPr>
        <p:spPr>
          <a:xfrm>
            <a:off x="645460" y="235133"/>
            <a:ext cx="2734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Overview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D589729-8F09-0549-9A08-9B3E9C4DE6F9}"/>
              </a:ext>
            </a:extLst>
          </p:cNvPr>
          <p:cNvCxnSpPr/>
          <p:nvPr/>
        </p:nvCxnSpPr>
        <p:spPr>
          <a:xfrm>
            <a:off x="1633887" y="456845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94B84-4D4B-D948-A7C3-D8CBDFC9200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84" y="109878"/>
            <a:ext cx="1248589" cy="415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E9DA43B-0D35-7C4C-B5C7-E9E8DCF43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869945"/>
              </p:ext>
            </p:extLst>
          </p:nvPr>
        </p:nvGraphicFramePr>
        <p:xfrm>
          <a:off x="737325" y="1013014"/>
          <a:ext cx="7725357" cy="3807164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446016">
                  <a:extLst>
                    <a:ext uri="{9D8B030D-6E8A-4147-A177-3AD203B41FA5}">
                      <a16:colId xmlns:a16="http://schemas.microsoft.com/office/drawing/2014/main" val="1211767110"/>
                    </a:ext>
                  </a:extLst>
                </a:gridCol>
                <a:gridCol w="788894">
                  <a:extLst>
                    <a:ext uri="{9D8B030D-6E8A-4147-A177-3AD203B41FA5}">
                      <a16:colId xmlns:a16="http://schemas.microsoft.com/office/drawing/2014/main" val="1718120292"/>
                    </a:ext>
                  </a:extLst>
                </a:gridCol>
                <a:gridCol w="6490447">
                  <a:extLst>
                    <a:ext uri="{9D8B030D-6E8A-4147-A177-3AD203B41FA5}">
                      <a16:colId xmlns:a16="http://schemas.microsoft.com/office/drawing/2014/main" val="2622339080"/>
                    </a:ext>
                  </a:extLst>
                </a:gridCol>
              </a:tblGrid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Description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327332"/>
                  </a:ext>
                </a:extLst>
              </a:tr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Learning Need Diagnostic for Basic Leadership : </a:t>
                      </a:r>
                      <a:r>
                        <a:rPr lang="en-US" b="1" dirty="0"/>
                        <a:t>Leading for High Performance Program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303136"/>
                  </a:ext>
                </a:extLst>
              </a:tr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Seorang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Leader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memiliki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peran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sangat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penting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suatu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organisasi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unit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kerja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yaitu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sebagai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perencana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manajer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konselor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inspektur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mediator, dan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pembimbing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serta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bertanggung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jawab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terhadap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performance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bisnis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perusahaan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2597657"/>
                  </a:ext>
                </a:extLst>
              </a:tr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Pemimpin</a:t>
                      </a:r>
                      <a:r>
                        <a:rPr lang="en-US" dirty="0"/>
                        <a:t> Cabang</a:t>
                      </a:r>
                    </a:p>
                    <a:p>
                      <a:r>
                        <a:rPr lang="en-US" dirty="0"/>
                        <a:t>Auditor Muda</a:t>
                      </a:r>
                    </a:p>
                    <a:p>
                      <a:r>
                        <a:rPr lang="en-US" dirty="0" err="1"/>
                        <a:t>Kepala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Deartemen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535758"/>
                  </a:ext>
                </a:extLst>
              </a:tr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Periode</a:t>
                      </a:r>
                      <a:r>
                        <a:rPr lang="en-US" dirty="0"/>
                        <a:t> April </a:t>
                      </a:r>
                      <a:r>
                        <a:rPr lang="en-US" dirty="0" err="1"/>
                        <a:t>sd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Juli</a:t>
                      </a:r>
                      <a:r>
                        <a:rPr lang="en-US" dirty="0"/>
                        <a:t> 2020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637601"/>
                  </a:ext>
                </a:extLst>
              </a:tr>
              <a:tr h="5326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Observasi</a:t>
                      </a:r>
                      <a:r>
                        <a:rPr lang="en-US" dirty="0"/>
                        <a:t>, Interview dan Focus Group Discussion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46563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5523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8AF1B-9B63-004A-B747-81BFC043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AC736-B80E-4B42-8057-5092F27F274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0EE937-6C60-4147-AB3C-D78A09652395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ACE1ED-6E4F-2A48-9A15-F37800F35C3B}"/>
              </a:ext>
            </a:extLst>
          </p:cNvPr>
          <p:cNvSpPr txBox="1"/>
          <p:nvPr/>
        </p:nvSpPr>
        <p:spPr>
          <a:xfrm>
            <a:off x="645461" y="235133"/>
            <a:ext cx="2124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Learning Roadmap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3D5E31-1177-3645-897E-26C4539573E7}"/>
              </a:ext>
            </a:extLst>
          </p:cNvPr>
          <p:cNvCxnSpPr/>
          <p:nvPr/>
        </p:nvCxnSpPr>
        <p:spPr>
          <a:xfrm>
            <a:off x="2611661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E6AB425-7248-A447-9963-B1A5B61FEE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68128"/>
              </p:ext>
            </p:extLst>
          </p:nvPr>
        </p:nvGraphicFramePr>
        <p:xfrm>
          <a:off x="479834" y="884020"/>
          <a:ext cx="8332496" cy="3604677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1312752">
                  <a:extLst>
                    <a:ext uri="{9D8B030D-6E8A-4147-A177-3AD203B41FA5}">
                      <a16:colId xmlns:a16="http://schemas.microsoft.com/office/drawing/2014/main" val="4021490277"/>
                    </a:ext>
                  </a:extLst>
                </a:gridCol>
                <a:gridCol w="1711105">
                  <a:extLst>
                    <a:ext uri="{9D8B030D-6E8A-4147-A177-3AD203B41FA5}">
                      <a16:colId xmlns:a16="http://schemas.microsoft.com/office/drawing/2014/main" val="181100821"/>
                    </a:ext>
                  </a:extLst>
                </a:gridCol>
                <a:gridCol w="1702370">
                  <a:extLst>
                    <a:ext uri="{9D8B030D-6E8A-4147-A177-3AD203B41FA5}">
                      <a16:colId xmlns:a16="http://schemas.microsoft.com/office/drawing/2014/main" val="2717417398"/>
                    </a:ext>
                  </a:extLst>
                </a:gridCol>
                <a:gridCol w="1840843">
                  <a:extLst>
                    <a:ext uri="{9D8B030D-6E8A-4147-A177-3AD203B41FA5}">
                      <a16:colId xmlns:a16="http://schemas.microsoft.com/office/drawing/2014/main" val="2988280236"/>
                    </a:ext>
                  </a:extLst>
                </a:gridCol>
                <a:gridCol w="1765426">
                  <a:extLst>
                    <a:ext uri="{9D8B030D-6E8A-4147-A177-3AD203B41FA5}">
                      <a16:colId xmlns:a16="http://schemas.microsoft.com/office/drawing/2014/main" val="286182751"/>
                    </a:ext>
                  </a:extLst>
                </a:gridCol>
              </a:tblGrid>
              <a:tr h="371593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Staff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solidFill>
                            <a:schemeClr val="bg1"/>
                          </a:solidFill>
                          <a:latin typeface="+mn-lt"/>
                        </a:rPr>
                        <a:t>Exelence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First Line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Management Program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Middle leadership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Program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Advance Leadership Program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300718"/>
                  </a:ext>
                </a:extLst>
              </a:tr>
              <a:tr h="238204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+mn-lt"/>
                        </a:rPr>
                        <a:t>Path 1 : Leadership &amp; Management Program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52720"/>
                  </a:ext>
                </a:extLst>
              </a:tr>
              <a:tr h="253491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Coaching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Coaching for Peak Performance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56493"/>
                  </a:ext>
                </a:extLst>
              </a:tr>
              <a:tr h="18554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Goal Setting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>
                          <a:latin typeface="+mn-lt"/>
                        </a:rPr>
                        <a:t>Strive for Execelent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>
                          <a:latin typeface="+mn-lt"/>
                        </a:rPr>
                        <a:t>Personal effectiveness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>
                          <a:latin typeface="+mn-lt"/>
                        </a:rPr>
                        <a:t>Effective Communication</a:t>
                      </a:r>
                      <a:endParaRPr lang="en-US" sz="900" dirty="0">
                        <a:latin typeface="+mn-lt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388" indent="-171450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/>
                        <a:buChar char="•"/>
                        <a:tabLst>
                          <a:tab pos="263525" algn="l"/>
                        </a:tabLst>
                      </a:pP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Supervisory</a:t>
                      </a:r>
                      <a:r>
                        <a:rPr lang="en-ID" sz="900" b="1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b="1" dirty="0">
                          <a:latin typeface="+mn-lt"/>
                          <a:cs typeface="Calibri"/>
                        </a:rPr>
                        <a:t>Excellence</a:t>
                      </a:r>
                    </a:p>
                    <a:p>
                      <a:pPr marL="179388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3525" algn="l"/>
                        </a:tabLst>
                      </a:pPr>
                      <a:r>
                        <a:rPr lang="en-ID" sz="900" b="1" dirty="0">
                          <a:latin typeface="+mn-lt"/>
                          <a:cs typeface="Calibri"/>
                        </a:rPr>
                        <a:t>Goal</a:t>
                      </a:r>
                      <a:r>
                        <a:rPr lang="en-ID" sz="900" b="1" spc="-2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Setting</a:t>
                      </a:r>
                      <a:endParaRPr lang="en-ID" sz="900" b="1" dirty="0">
                        <a:latin typeface="+mn-lt"/>
                        <a:cs typeface="Calibri"/>
                      </a:endParaRPr>
                    </a:p>
                    <a:p>
                      <a:pPr marL="179388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3525" algn="l"/>
                        </a:tabLst>
                      </a:pP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Assertive </a:t>
                      </a:r>
                      <a:r>
                        <a:rPr lang="en-ID" sz="900" b="1" dirty="0">
                          <a:latin typeface="+mn-lt"/>
                          <a:cs typeface="Calibri"/>
                        </a:rPr>
                        <a:t>&amp;</a:t>
                      </a:r>
                      <a:r>
                        <a:rPr lang="en-ID" sz="900" b="1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Influencing</a:t>
                      </a:r>
                      <a:endParaRPr lang="en-ID" sz="900" b="1" dirty="0">
                        <a:latin typeface="+mn-lt"/>
                        <a:cs typeface="Calibri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134938" indent="-127000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/>
                        <a:buChar char="•"/>
                        <a:tabLst/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Management</a:t>
                      </a:r>
                      <a:r>
                        <a:rPr lang="en-ID" sz="9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Excellence</a:t>
                      </a:r>
                    </a:p>
                    <a:p>
                      <a:pPr marL="134938" indent="-127000">
                        <a:lnSpc>
                          <a:spcPct val="100000"/>
                        </a:lnSpc>
                        <a:buFont typeface="Arial"/>
                        <a:buChar char="•"/>
                        <a:tabLst/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Managing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for</a:t>
                      </a:r>
                      <a:r>
                        <a:rPr lang="en-ID" sz="900" spc="-4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Performance</a:t>
                      </a:r>
                    </a:p>
                    <a:p>
                      <a:pPr marL="134938" indent="-127000">
                        <a:lnSpc>
                          <a:spcPct val="100000"/>
                        </a:lnSpc>
                        <a:buFont typeface="Arial"/>
                        <a:buChar char="•"/>
                        <a:tabLst/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Managing</a:t>
                      </a:r>
                      <a:r>
                        <a:rPr lang="en-ID" sz="9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Interpersonal</a:t>
                      </a:r>
                    </a:p>
                    <a:p>
                      <a:pPr marL="134938" indent="-127000"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304800" algn="l"/>
                        </a:tabLst>
                      </a:pPr>
                      <a:r>
                        <a:rPr lang="en-ID" sz="900" spc="-5" dirty="0">
                          <a:latin typeface="+mn-lt"/>
                          <a:cs typeface="Calibri"/>
                        </a:rPr>
                        <a:t>     Relationship</a:t>
                      </a:r>
                      <a:endParaRPr lang="en-ID" sz="900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9388" indent="-179388">
                        <a:lnSpc>
                          <a:spcPct val="100000"/>
                        </a:lnSpc>
                        <a:spcBef>
                          <a:spcPts val="295"/>
                        </a:spcBef>
                        <a:buFont typeface="Arial"/>
                        <a:buChar char="•"/>
                        <a:tabLst>
                          <a:tab pos="265113" algn="l"/>
                        </a:tabLst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Leadership</a:t>
                      </a:r>
                      <a:r>
                        <a:rPr lang="en-ID" sz="9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Excellence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5113" algn="l"/>
                        </a:tabLst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Leading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for</a:t>
                      </a:r>
                      <a:r>
                        <a:rPr lang="en-ID" sz="9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Results</a:t>
                      </a:r>
                    </a:p>
                    <a:p>
                      <a:pPr marL="179388" indent="-179388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65113" algn="l"/>
                        </a:tabLst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Leadership</a:t>
                      </a:r>
                      <a:r>
                        <a:rPr lang="en-ID" sz="9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Styles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586521"/>
                  </a:ext>
                </a:extLst>
              </a:tr>
              <a:tr h="256213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Communication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D" sz="900" spc="-5" dirty="0">
                          <a:latin typeface="+mn-lt"/>
                          <a:cs typeface="Calibri"/>
                        </a:rPr>
                        <a:t>Elective</a:t>
                      </a:r>
                      <a:r>
                        <a:rPr lang="en-ID" sz="9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Communication</a:t>
                      </a:r>
                      <a:r>
                        <a:rPr lang="en-ID" sz="900" spc="-3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Skills</a:t>
                      </a:r>
                      <a:endParaRPr lang="en-US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758133"/>
                  </a:ext>
                </a:extLst>
              </a:tr>
              <a:tr h="262550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solidFill>
                            <a:schemeClr val="bg1"/>
                          </a:solidFill>
                          <a:latin typeface="+mn-lt"/>
                        </a:rPr>
                        <a:t>Path 2 : Business Management &amp; Digital Skill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774336"/>
                  </a:ext>
                </a:extLst>
              </a:tr>
              <a:tr h="27160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Digital </a:t>
                      </a:r>
                      <a:r>
                        <a:rPr lang="en-US" sz="900" dirty="0" err="1">
                          <a:latin typeface="+mn-lt"/>
                        </a:rPr>
                        <a:t>Savy</a:t>
                      </a:r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Digital</a:t>
                      </a:r>
                      <a:r>
                        <a:rPr lang="en-ID" sz="900" b="0" i="0" u="none" strike="noStrike" cap="none" spc="-4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spc="-5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Mindset</a:t>
                      </a:r>
                      <a:endParaRPr lang="en-ID" sz="9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Digital</a:t>
                      </a:r>
                      <a:r>
                        <a:rPr lang="en-ID" sz="900" b="1" i="0" u="none" strike="noStrike" cap="none" spc="-4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en-ID" sz="900" b="1" i="0" u="none" strike="noStrike" cap="none" spc="-5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Mindset</a:t>
                      </a:r>
                      <a:endParaRPr lang="en-ID" sz="900" b="1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Digital</a:t>
                      </a:r>
                      <a:r>
                        <a:rPr lang="en-ID" sz="900" b="0" i="0" u="none" strike="noStrike" cap="none" spc="-4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spc="-5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Productivity</a:t>
                      </a:r>
                      <a:endParaRPr lang="en-ID" sz="9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Digital</a:t>
                      </a:r>
                      <a:r>
                        <a:rPr lang="en-ID" sz="900" b="0" i="0" u="none" strike="noStrike" cap="none" spc="-4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spc="-5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/>
                          <a:sym typeface="Arial"/>
                        </a:rPr>
                        <a:t>Productivity</a:t>
                      </a:r>
                      <a:endParaRPr lang="en-ID" sz="9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Arial"/>
                        <a:cs typeface="Calibri"/>
                        <a:sym typeface="Arial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6617487"/>
                  </a:ext>
                </a:extLst>
              </a:tr>
              <a:tr h="280658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Risk Management*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/>
                        <a:buNone/>
                        <a:tabLst>
                          <a:tab pos="263525" algn="l"/>
                        </a:tabLst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Analytical</a:t>
                      </a:r>
                      <a:r>
                        <a:rPr lang="en-ID" sz="900" spc="-4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Thinking</a:t>
                      </a:r>
                      <a:endParaRPr lang="en-ID" sz="900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/>
                        <a:buNone/>
                        <a:tabLst>
                          <a:tab pos="263525" algn="l"/>
                        </a:tabLst>
                      </a:pP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Critical</a:t>
                      </a:r>
                      <a:r>
                        <a:rPr lang="en-ID" sz="900" b="1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Thinking</a:t>
                      </a:r>
                      <a:endParaRPr lang="en-ID" sz="900" b="1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/>
                        <a:buNone/>
                        <a:tabLst>
                          <a:tab pos="263525" algn="l"/>
                        </a:tabLst>
                      </a:pPr>
                      <a:r>
                        <a:rPr lang="en-ID" sz="900" spc="-5">
                          <a:latin typeface="+mn-lt"/>
                          <a:cs typeface="Calibri"/>
                        </a:rPr>
                        <a:t>Creative </a:t>
                      </a:r>
                      <a:r>
                        <a:rPr lang="en-ID" sz="900">
                          <a:latin typeface="+mn-lt"/>
                          <a:cs typeface="Calibri"/>
                        </a:rPr>
                        <a:t>Problem</a:t>
                      </a:r>
                      <a:r>
                        <a:rPr lang="en-ID" sz="900" spc="-5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>
                          <a:latin typeface="+mn-lt"/>
                          <a:cs typeface="Calibri"/>
                        </a:rPr>
                        <a:t>Solving</a:t>
                      </a:r>
                      <a:endParaRPr lang="en-ID" sz="900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Arial"/>
                        <a:buNone/>
                        <a:tabLst>
                          <a:tab pos="265113" algn="l"/>
                        </a:tabLst>
                      </a:pPr>
                      <a:r>
                        <a:rPr lang="en-ID" sz="900" dirty="0">
                          <a:latin typeface="+mn-lt"/>
                          <a:cs typeface="Calibri"/>
                        </a:rPr>
                        <a:t>Design</a:t>
                      </a:r>
                      <a:r>
                        <a:rPr lang="en-ID" sz="900" spc="-3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Thinking</a:t>
                      </a:r>
                      <a:endParaRPr lang="en-ID" sz="900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1062771"/>
                  </a:ext>
                </a:extLst>
              </a:tr>
              <a:tr h="271604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Problem Solving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Problem solving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Problem solving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Problem solving &amp; </a:t>
                      </a:r>
                      <a:r>
                        <a:rPr lang="en-US" sz="900" dirty="0" err="1">
                          <a:latin typeface="+mn-lt"/>
                        </a:rPr>
                        <a:t>Decission</a:t>
                      </a:r>
                      <a:r>
                        <a:rPr lang="en-US" sz="900" dirty="0">
                          <a:latin typeface="+mn-lt"/>
                        </a:rPr>
                        <a:t> Making : Strategic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1134208"/>
                  </a:ext>
                </a:extLst>
              </a:tr>
              <a:tr h="298764">
                <a:tc gridSpan="5">
                  <a:txBody>
                    <a:bodyPr/>
                    <a:lstStyle/>
                    <a:p>
                      <a:pPr algn="ctr"/>
                      <a:r>
                        <a:rPr lang="en-ID" sz="900" b="1" dirty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Talent: Leadership  Accelerated </a:t>
                      </a:r>
                      <a:r>
                        <a:rPr lang="en-ID" sz="900" b="1" spc="-5" dirty="0">
                          <a:solidFill>
                            <a:srgbClr val="FFFFFF"/>
                          </a:solidFill>
                          <a:latin typeface="+mn-lt"/>
                          <a:cs typeface="Calibri"/>
                        </a:rPr>
                        <a:t>Program </a:t>
                      </a:r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331846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spc="-5" dirty="0">
                          <a:latin typeface="+mn-lt"/>
                          <a:cs typeface="Calibri"/>
                        </a:rPr>
                        <a:t>Change</a:t>
                      </a:r>
                      <a:r>
                        <a:rPr lang="en-ID" sz="9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Management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spc="-5" dirty="0">
                          <a:latin typeface="+mn-lt"/>
                          <a:cs typeface="Calibri"/>
                        </a:rPr>
                        <a:t>Fast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Growth -</a:t>
                      </a:r>
                      <a:r>
                        <a:rPr lang="en-ID" sz="900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Self</a:t>
                      </a:r>
                      <a:endParaRPr lang="en-ID" sz="900" dirty="0">
                        <a:latin typeface="+mn-lt"/>
                        <a:cs typeface="Calibri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1" spc="-5" dirty="0">
                          <a:latin typeface="+mn-lt"/>
                          <a:cs typeface="Calibri"/>
                        </a:rPr>
                        <a:t>Fast </a:t>
                      </a:r>
                      <a:r>
                        <a:rPr lang="en-ID" sz="900" b="1" dirty="0">
                          <a:latin typeface="+mn-lt"/>
                          <a:cs typeface="Calibri"/>
                        </a:rPr>
                        <a:t>Growth -</a:t>
                      </a:r>
                      <a:r>
                        <a:rPr lang="en-ID" sz="900" b="1" spc="-5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b="1" dirty="0">
                          <a:latin typeface="+mn-lt"/>
                          <a:cs typeface="Calibri"/>
                        </a:rPr>
                        <a:t>Team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spc="-5" dirty="0">
                          <a:latin typeface="+mn-lt"/>
                          <a:cs typeface="Calibri"/>
                        </a:rPr>
                        <a:t>Change</a:t>
                      </a:r>
                      <a:r>
                        <a:rPr lang="en-ID" sz="900" spc="-15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Management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spc="-5" dirty="0">
                          <a:latin typeface="+mn-lt"/>
                          <a:cs typeface="Calibri"/>
                        </a:rPr>
                        <a:t>Change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Leadership </a:t>
                      </a:r>
                      <a:r>
                        <a:rPr lang="en-ID" sz="900" spc="-5" dirty="0">
                          <a:latin typeface="+mn-lt"/>
                          <a:cs typeface="Calibri"/>
                        </a:rPr>
                        <a:t>for  Continuous</a:t>
                      </a:r>
                      <a:r>
                        <a:rPr lang="en-ID" sz="900" spc="-80" dirty="0">
                          <a:latin typeface="+mn-lt"/>
                          <a:cs typeface="Calibri"/>
                        </a:rPr>
                        <a:t> </a:t>
                      </a:r>
                      <a:r>
                        <a:rPr lang="en-ID" sz="900" dirty="0">
                          <a:latin typeface="+mn-lt"/>
                          <a:cs typeface="Calibri"/>
                        </a:rPr>
                        <a:t>Improvement</a:t>
                      </a: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4755886"/>
                  </a:ext>
                </a:extLst>
              </a:tr>
            </a:tbl>
          </a:graphicData>
        </a:graphic>
      </p:graphicFrame>
      <p:sp>
        <p:nvSpPr>
          <p:cNvPr id="9" name="object 7">
            <a:extLst>
              <a:ext uri="{FF2B5EF4-FFF2-40B4-BE49-F238E27FC236}">
                <a16:creationId xmlns:a16="http://schemas.microsoft.com/office/drawing/2014/main" id="{F7FE6C8D-8776-3A4A-8EFB-EC1807034C32}"/>
              </a:ext>
            </a:extLst>
          </p:cNvPr>
          <p:cNvSpPr txBox="1"/>
          <p:nvPr/>
        </p:nvSpPr>
        <p:spPr>
          <a:xfrm>
            <a:off x="479834" y="4711928"/>
            <a:ext cx="399287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solidFill>
                  <a:schemeClr val="tx1"/>
                </a:solidFill>
                <a:latin typeface="Calibri"/>
                <a:cs typeface="Calibri"/>
              </a:rPr>
              <a:t>*Risk Management combined </a:t>
            </a:r>
            <a:r>
              <a:rPr sz="1200" i="1" dirty="0">
                <a:solidFill>
                  <a:schemeClr val="tx1"/>
                </a:solidFill>
                <a:latin typeface="Calibri"/>
                <a:cs typeface="Calibri"/>
              </a:rPr>
              <a:t>in </a:t>
            </a:r>
            <a:r>
              <a:rPr sz="1200" i="1" spc="-5" dirty="0">
                <a:solidFill>
                  <a:schemeClr val="tx1"/>
                </a:solidFill>
                <a:latin typeface="Calibri"/>
                <a:cs typeface="Calibri"/>
              </a:rPr>
              <a:t>business ethics </a:t>
            </a:r>
            <a:r>
              <a:rPr sz="1200" i="1" dirty="0">
                <a:solidFill>
                  <a:schemeClr val="tx1"/>
                </a:solidFill>
                <a:latin typeface="Calibri"/>
                <a:cs typeface="Calibri"/>
              </a:rPr>
              <a:t>&amp; </a:t>
            </a:r>
            <a:r>
              <a:rPr sz="1200" i="1" spc="-5" dirty="0">
                <a:solidFill>
                  <a:schemeClr val="tx1"/>
                </a:solidFill>
                <a:latin typeface="Calibri"/>
                <a:cs typeface="Calibri"/>
              </a:rPr>
              <a:t>managing</a:t>
            </a:r>
            <a:r>
              <a:rPr sz="1200" i="1" spc="-55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chemeClr val="tx1"/>
                </a:solidFill>
                <a:latin typeface="Calibri"/>
                <a:cs typeface="Calibri"/>
              </a:rPr>
              <a:t>risk</a:t>
            </a:r>
            <a:endParaRPr sz="12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E516B-2959-5B48-ABFB-C1009010B67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184" y="109878"/>
            <a:ext cx="1248589" cy="415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12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3C47B-7B93-9F42-8018-06A9A8E7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841377-5355-7E40-AD5F-D8C9D33298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E698B9-ACA5-A742-BC0E-C7773DD9BCA2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8A3E20-E8B1-0346-AD39-31ECEE633AEB}"/>
              </a:ext>
            </a:extLst>
          </p:cNvPr>
          <p:cNvSpPr txBox="1"/>
          <p:nvPr/>
        </p:nvSpPr>
        <p:spPr>
          <a:xfrm>
            <a:off x="645461" y="235133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Competency </a:t>
            </a:r>
            <a:r>
              <a:rPr lang="en-US" sz="1600" b="1" dirty="0" err="1"/>
              <a:t>Addresed</a:t>
            </a:r>
            <a:endParaRPr lang="en-US" sz="16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E8D88F-2AB1-374C-95BE-14972B88982D}"/>
              </a:ext>
            </a:extLst>
          </p:cNvPr>
          <p:cNvCxnSpPr/>
          <p:nvPr/>
        </p:nvCxnSpPr>
        <p:spPr>
          <a:xfrm>
            <a:off x="294663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70F150E-2478-C14E-B994-E898C3783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14996"/>
              </p:ext>
            </p:extLst>
          </p:nvPr>
        </p:nvGraphicFramePr>
        <p:xfrm>
          <a:off x="762003" y="767724"/>
          <a:ext cx="7648668" cy="3799840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1912167">
                  <a:extLst>
                    <a:ext uri="{9D8B030D-6E8A-4147-A177-3AD203B41FA5}">
                      <a16:colId xmlns:a16="http://schemas.microsoft.com/office/drawing/2014/main" val="3110996180"/>
                    </a:ext>
                  </a:extLst>
                </a:gridCol>
                <a:gridCol w="1912167">
                  <a:extLst>
                    <a:ext uri="{9D8B030D-6E8A-4147-A177-3AD203B41FA5}">
                      <a16:colId xmlns:a16="http://schemas.microsoft.com/office/drawing/2014/main" val="390963885"/>
                    </a:ext>
                  </a:extLst>
                </a:gridCol>
                <a:gridCol w="1912167">
                  <a:extLst>
                    <a:ext uri="{9D8B030D-6E8A-4147-A177-3AD203B41FA5}">
                      <a16:colId xmlns:a16="http://schemas.microsoft.com/office/drawing/2014/main" val="4223571133"/>
                    </a:ext>
                  </a:extLst>
                </a:gridCol>
                <a:gridCol w="1912167">
                  <a:extLst>
                    <a:ext uri="{9D8B030D-6E8A-4147-A177-3AD203B41FA5}">
                      <a16:colId xmlns:a16="http://schemas.microsoft.com/office/drawing/2014/main" val="118467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First Line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Management Program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Middle leadership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Program</a:t>
                      </a:r>
                      <a:endParaRPr lang="en-US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rgbClr val="FF923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Advance Leadership </a:t>
                      </a:r>
                    </a:p>
                    <a:p>
                      <a:pPr algn="ctr"/>
                      <a:r>
                        <a:rPr lang="en-US" sz="900" b="1" dirty="0">
                          <a:solidFill>
                            <a:schemeClr val="bg1"/>
                          </a:solidFill>
                          <a:latin typeface="+mn-lt"/>
                        </a:rPr>
                        <a:t>Program</a:t>
                      </a:r>
                    </a:p>
                  </a:txBody>
                  <a:tcPr>
                    <a:solidFill>
                      <a:srgbClr val="FF92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941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Path 1 : Leadership &amp; Management Program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Memastikan</a:t>
                      </a:r>
                      <a:r>
                        <a:rPr lang="en-US" sz="900" dirty="0"/>
                        <a:t>  </a:t>
                      </a:r>
                      <a:r>
                        <a:rPr lang="en-US" sz="900" dirty="0" err="1"/>
                        <a:t>pelaksanaan</a:t>
                      </a:r>
                      <a:r>
                        <a:rPr lang="en-US" sz="900" dirty="0"/>
                        <a:t> coaching </a:t>
                      </a:r>
                      <a:r>
                        <a:rPr lang="en-US" sz="900" dirty="0" err="1"/>
                        <a:t>berjalan</a:t>
                      </a:r>
                      <a:r>
                        <a:rPr lang="en-US" sz="900" dirty="0"/>
                        <a:t> antra Leader dan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Menjamin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terciptanya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seorang</a:t>
                      </a:r>
                      <a:r>
                        <a:rPr lang="en-US" sz="900" dirty="0"/>
                        <a:t>  supervisor yang </a:t>
                      </a:r>
                      <a:r>
                        <a:rPr lang="en-US" sz="900" dirty="0" err="1"/>
                        <a:t>handal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Menyajikan</a:t>
                      </a:r>
                      <a:r>
                        <a:rPr lang="en-US" sz="900" dirty="0"/>
                        <a:t> program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iunit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Meningkatkan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kapabilitas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dalam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mempengaruhi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menjadi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lebih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baik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Memastikan</a:t>
                      </a:r>
                      <a:r>
                        <a:rPr lang="en-US" sz="900" dirty="0"/>
                        <a:t>  </a:t>
                      </a:r>
                      <a:r>
                        <a:rPr lang="en-US" sz="900" dirty="0" err="1"/>
                        <a:t>pelaksanaan</a:t>
                      </a:r>
                      <a:r>
                        <a:rPr lang="en-US" sz="900" dirty="0"/>
                        <a:t> coaching </a:t>
                      </a:r>
                      <a:r>
                        <a:rPr lang="en-US" sz="900" dirty="0" err="1"/>
                        <a:t>berjalan</a:t>
                      </a:r>
                      <a:r>
                        <a:rPr lang="en-US" sz="900" dirty="0"/>
                        <a:t> antra Leader dan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Menjamin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terciptanya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seorang</a:t>
                      </a:r>
                      <a:r>
                        <a:rPr lang="en-US" sz="900" dirty="0"/>
                        <a:t>  manager yang </a:t>
                      </a:r>
                      <a:r>
                        <a:rPr lang="en-US" sz="900" dirty="0" err="1"/>
                        <a:t>handal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Mengelola</a:t>
                      </a:r>
                      <a:r>
                        <a:rPr lang="en-US" sz="900" dirty="0"/>
                        <a:t> unit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untk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mencapai</a:t>
                      </a:r>
                      <a:r>
                        <a:rPr lang="en-US" sz="900" dirty="0"/>
                        <a:t> performance </a:t>
                      </a:r>
                      <a:r>
                        <a:rPr lang="en-US" sz="900" dirty="0" err="1"/>
                        <a:t>tinggi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Membangun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kemitraan</a:t>
                      </a:r>
                      <a:r>
                        <a:rPr lang="en-US" sz="900" dirty="0"/>
                        <a:t> internal </a:t>
                      </a:r>
                      <a:r>
                        <a:rPr lang="en-US" sz="900" dirty="0" err="1"/>
                        <a:t>maupun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eksternal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Memastikan</a:t>
                      </a:r>
                      <a:r>
                        <a:rPr lang="en-US" sz="900" dirty="0"/>
                        <a:t>  </a:t>
                      </a:r>
                      <a:r>
                        <a:rPr lang="en-US" sz="900" dirty="0" err="1"/>
                        <a:t>pelaksanaan</a:t>
                      </a:r>
                      <a:r>
                        <a:rPr lang="en-US" sz="900" dirty="0"/>
                        <a:t> coaching </a:t>
                      </a:r>
                      <a:r>
                        <a:rPr lang="en-US" sz="900" dirty="0" err="1"/>
                        <a:t>berjalan</a:t>
                      </a:r>
                      <a:r>
                        <a:rPr lang="en-US" sz="900" dirty="0"/>
                        <a:t> antra Leader dan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Menjamin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terciptanya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seorang</a:t>
                      </a:r>
                      <a:r>
                        <a:rPr lang="en-US" sz="900" dirty="0"/>
                        <a:t>  Leader yang </a:t>
                      </a:r>
                      <a:r>
                        <a:rPr lang="en-US" sz="900" dirty="0" err="1"/>
                        <a:t>handal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Memelihara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keunggulan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kinerja</a:t>
                      </a:r>
                      <a:r>
                        <a:rPr lang="en-US" sz="900" dirty="0"/>
                        <a:t> unit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dibawahnya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Menemukan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gaya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kepemimpinan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dari</a:t>
                      </a:r>
                      <a:r>
                        <a:rPr lang="en-US" sz="900" dirty="0"/>
                        <a:t> masing2 Leader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35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Path 2 : Business Management &amp; Digital Skill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Membangung</a:t>
                      </a:r>
                      <a:r>
                        <a:rPr lang="en-US" sz="900" dirty="0"/>
                        <a:t> Mindset Digital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Meningkatkan</a:t>
                      </a:r>
                      <a:r>
                        <a:rPr lang="en-US" sz="900" dirty="0"/>
                        <a:t> Analisa </a:t>
                      </a:r>
                      <a:r>
                        <a:rPr lang="en-US" sz="900" dirty="0" err="1"/>
                        <a:t>berfikir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Memecahkan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permasalahan</a:t>
                      </a:r>
                      <a:r>
                        <a:rPr lang="en-US" sz="900" dirty="0"/>
                        <a:t> yang </a:t>
                      </a:r>
                      <a:r>
                        <a:rPr lang="en-US" sz="900" dirty="0" err="1"/>
                        <a:t>terjadi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sehari-hari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Menciptakan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bagaimana</a:t>
                      </a:r>
                      <a:r>
                        <a:rPr lang="en-US" sz="900" dirty="0"/>
                        <a:t> digital </a:t>
                      </a:r>
                      <a:r>
                        <a:rPr lang="en-US" sz="900" dirty="0" err="1"/>
                        <a:t>dapat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meningkatkan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produktivitas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Membangun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pola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berfikir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secara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kritis</a:t>
                      </a:r>
                      <a:endParaRPr lang="en-US" sz="9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Mampu </a:t>
                      </a:r>
                      <a:r>
                        <a:rPr lang="en-US" sz="900" dirty="0" err="1"/>
                        <a:t>memecahkan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permasalahan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baik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terjadi</a:t>
                      </a:r>
                      <a:r>
                        <a:rPr lang="en-US" sz="900" dirty="0"/>
                        <a:t> di internal </a:t>
                      </a:r>
                      <a:r>
                        <a:rPr lang="en-US" sz="900" dirty="0" err="1"/>
                        <a:t>maupun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eksternal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Menciptakan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bagaimana</a:t>
                      </a:r>
                      <a:r>
                        <a:rPr lang="en-US" sz="900" dirty="0"/>
                        <a:t> digital </a:t>
                      </a:r>
                      <a:r>
                        <a:rPr lang="en-US" sz="900" dirty="0" err="1"/>
                        <a:t>dapat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meningkatkan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produktivitas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endParaRPr lang="en-US" sz="9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 err="1"/>
                        <a:t>Dapat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membuat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keputusan</a:t>
                      </a:r>
                      <a:r>
                        <a:rPr lang="en-US" sz="900" dirty="0"/>
                        <a:t> yang </a:t>
                      </a:r>
                      <a:r>
                        <a:rPr lang="en-US" sz="900" dirty="0" err="1"/>
                        <a:t>strategis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dalam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setiap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permasalahan</a:t>
                      </a:r>
                      <a:endParaRPr lang="en-US" sz="900" dirty="0"/>
                    </a:p>
                    <a:p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936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Calibri"/>
                          <a:sym typeface="Arial"/>
                        </a:rPr>
                        <a:t>Talent: Leadership  Accelerated </a:t>
                      </a:r>
                      <a:r>
                        <a:rPr lang="en-ID" sz="900" b="1" i="0" u="none" strike="noStrike" cap="none" spc="-5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Calibri"/>
                          <a:sym typeface="Arial"/>
                        </a:rPr>
                        <a:t>Program </a:t>
                      </a:r>
                      <a:endParaRPr lang="en-US" sz="900" b="1" i="0" u="none" strike="noStrike" cap="none" dirty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Meciptakan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tim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yang </a:t>
                      </a:r>
                      <a:r>
                        <a:rPr lang="en-US" sz="900" dirty="0" err="1"/>
                        <a:t>mampu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melaksanakan</a:t>
                      </a:r>
                      <a:r>
                        <a:rPr lang="en-US" sz="900" dirty="0"/>
                        <a:t> program </a:t>
                      </a:r>
                      <a:r>
                        <a:rPr lang="en-US" sz="900" dirty="0" err="1"/>
                        <a:t>kerja</a:t>
                      </a:r>
                      <a:r>
                        <a:rPr lang="en-US" sz="900" dirty="0"/>
                        <a:t> dan </a:t>
                      </a:r>
                      <a:r>
                        <a:rPr lang="en-US" sz="900" dirty="0" err="1"/>
                        <a:t>tumbuh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secara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pesat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Menciptakan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individu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tim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ataupun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organisasi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dalam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merealisasikan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perubahan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dari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kondisi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sekarang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menuju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suatu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kondisi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yang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lebih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baik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secara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efisien</a:t>
                      </a:r>
                      <a:r>
                        <a:rPr lang="en-ID" sz="9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dan </a:t>
                      </a:r>
                      <a:r>
                        <a:rPr lang="en-ID" sz="9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efektif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/>
                        <a:t>Menjadikan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sebagai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agen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perubahan</a:t>
                      </a:r>
                      <a:r>
                        <a:rPr lang="en-US" sz="900" dirty="0"/>
                        <a:t> dan </a:t>
                      </a:r>
                      <a:r>
                        <a:rPr lang="en-US" sz="900" dirty="0" err="1"/>
                        <a:t>mampu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melakukan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improvisasi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dalam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menghadapi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segala</a:t>
                      </a:r>
                      <a:r>
                        <a:rPr lang="en-US" sz="900" dirty="0"/>
                        <a:t> </a:t>
                      </a:r>
                      <a:r>
                        <a:rPr lang="en-US" sz="900" dirty="0" err="1"/>
                        <a:t>perubahan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123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251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F2D071-C651-CA47-ABB3-36FE0D75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23FBC5-64B6-974B-BF69-FCE51FFB484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bject 67">
            <a:extLst>
              <a:ext uri="{FF2B5EF4-FFF2-40B4-BE49-F238E27FC236}">
                <a16:creationId xmlns:a16="http://schemas.microsoft.com/office/drawing/2014/main" id="{A2C525B4-4119-2F4E-ACB6-828E9947FB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0123" y="2251470"/>
            <a:ext cx="8763753" cy="640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30" dirty="0">
                <a:solidFill>
                  <a:srgbClr val="FF0000"/>
                </a:solidFill>
              </a:rPr>
              <a:t>ACQUIRING </a:t>
            </a:r>
            <a:r>
              <a:rPr sz="4000" spc="-110" dirty="0">
                <a:solidFill>
                  <a:srgbClr val="FF0000"/>
                </a:solidFill>
              </a:rPr>
              <a:t>LEARNING</a:t>
            </a:r>
            <a:r>
              <a:rPr sz="4000" spc="-45" dirty="0">
                <a:solidFill>
                  <a:srgbClr val="FF0000"/>
                </a:solidFill>
              </a:rPr>
              <a:t> </a:t>
            </a:r>
            <a:r>
              <a:rPr sz="4000" spc="-120" dirty="0">
                <a:solidFill>
                  <a:srgbClr val="FF0000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311628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22030-2848-3949-A30F-E136D746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55DF9-C931-5743-8CF9-C92EA6ED6BD1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7728DB-3F8C-F945-B9EF-C37DAC807FE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68BE95-F602-7743-9D29-0104BA8FDE8E}"/>
              </a:ext>
            </a:extLst>
          </p:cNvPr>
          <p:cNvCxnSpPr/>
          <p:nvPr/>
        </p:nvCxnSpPr>
        <p:spPr>
          <a:xfrm>
            <a:off x="762003" y="-1"/>
            <a:ext cx="0" cy="3600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1EE57D-CD18-1D4E-BF97-7BC61CD9F14D}"/>
              </a:ext>
            </a:extLst>
          </p:cNvPr>
          <p:cNvSpPr txBox="1"/>
          <p:nvPr/>
        </p:nvSpPr>
        <p:spPr>
          <a:xfrm>
            <a:off x="645461" y="247512"/>
            <a:ext cx="2423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Customer - Consumer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AA02C1-BFBF-9A40-BA16-D85D8E43BBDF}"/>
              </a:ext>
            </a:extLst>
          </p:cNvPr>
          <p:cNvCxnSpPr/>
          <p:nvPr/>
        </p:nvCxnSpPr>
        <p:spPr>
          <a:xfrm>
            <a:off x="2856104" y="474952"/>
            <a:ext cx="762000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8276D15B-A884-8346-AC65-689C70B82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00342"/>
              </p:ext>
            </p:extLst>
          </p:nvPr>
        </p:nvGraphicFramePr>
        <p:xfrm>
          <a:off x="645461" y="627748"/>
          <a:ext cx="7955332" cy="4394200"/>
        </p:xfrm>
        <a:graphic>
          <a:graphicData uri="http://schemas.openxmlformats.org/drawingml/2006/table">
            <a:tbl>
              <a:tblPr firstRow="1" bandRow="1">
                <a:tableStyleId>{B7FED060-5EA1-4064-A64A-EDC65D44128F}</a:tableStyleId>
              </a:tblPr>
              <a:tblGrid>
                <a:gridCol w="350420">
                  <a:extLst>
                    <a:ext uri="{9D8B030D-6E8A-4147-A177-3AD203B41FA5}">
                      <a16:colId xmlns:a16="http://schemas.microsoft.com/office/drawing/2014/main" val="2441804181"/>
                    </a:ext>
                  </a:extLst>
                </a:gridCol>
                <a:gridCol w="1167897">
                  <a:extLst>
                    <a:ext uri="{9D8B030D-6E8A-4147-A177-3AD203B41FA5}">
                      <a16:colId xmlns:a16="http://schemas.microsoft.com/office/drawing/2014/main" val="172836878"/>
                    </a:ext>
                  </a:extLst>
                </a:gridCol>
                <a:gridCol w="2353901">
                  <a:extLst>
                    <a:ext uri="{9D8B030D-6E8A-4147-A177-3AD203B41FA5}">
                      <a16:colId xmlns:a16="http://schemas.microsoft.com/office/drawing/2014/main" val="45511117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842554999"/>
                    </a:ext>
                  </a:extLst>
                </a:gridCol>
                <a:gridCol w="380195">
                  <a:extLst>
                    <a:ext uri="{9D8B030D-6E8A-4147-A177-3AD203B41FA5}">
                      <a16:colId xmlns:a16="http://schemas.microsoft.com/office/drawing/2014/main" val="837008662"/>
                    </a:ext>
                  </a:extLst>
                </a:gridCol>
                <a:gridCol w="1176951">
                  <a:extLst>
                    <a:ext uri="{9D8B030D-6E8A-4147-A177-3AD203B41FA5}">
                      <a16:colId xmlns:a16="http://schemas.microsoft.com/office/drawing/2014/main" val="686685042"/>
                    </a:ext>
                  </a:extLst>
                </a:gridCol>
                <a:gridCol w="2317688">
                  <a:extLst>
                    <a:ext uri="{9D8B030D-6E8A-4147-A177-3AD203B41FA5}">
                      <a16:colId xmlns:a16="http://schemas.microsoft.com/office/drawing/2014/main" val="135680069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Learning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Requeremen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- Customer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5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Learning </a:t>
                      </a:r>
                      <a:r>
                        <a:rPr lang="en-US" sz="1050" b="1" dirty="0" err="1">
                          <a:solidFill>
                            <a:schemeClr val="bg1"/>
                          </a:solidFill>
                          <a:latin typeface="+mn-lt"/>
                        </a:rPr>
                        <a:t>Requerement</a:t>
                      </a:r>
                      <a:r>
                        <a:rPr lang="en-US" sz="1050" b="1" dirty="0">
                          <a:solidFill>
                            <a:schemeClr val="bg1"/>
                          </a:solidFill>
                          <a:latin typeface="+mn-lt"/>
                        </a:rPr>
                        <a:t> - Consumer</a:t>
                      </a:r>
                    </a:p>
                  </a:txBody>
                  <a:tcPr anchor="ctr">
                    <a:solidFill>
                      <a:srgbClr val="FF923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977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Who is the Customer?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 err="1">
                          <a:latin typeface="+mn-lt"/>
                        </a:rPr>
                        <a:t>Pimpinan</a:t>
                      </a:r>
                      <a:r>
                        <a:rPr lang="en-US" sz="900" b="1" dirty="0">
                          <a:latin typeface="+mn-lt"/>
                        </a:rPr>
                        <a:t> Cabang</a:t>
                      </a:r>
                    </a:p>
                    <a:p>
                      <a:r>
                        <a:rPr lang="en-US" sz="900" b="1" dirty="0" err="1">
                          <a:latin typeface="+mn-lt"/>
                        </a:rPr>
                        <a:t>Kepala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Departemen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r>
                        <a:rPr lang="en-US" sz="900" b="1" dirty="0">
                          <a:latin typeface="+mn-lt"/>
                        </a:rPr>
                        <a:t>Auditor 1</a:t>
                      </a:r>
                    </a:p>
                    <a:p>
                      <a:r>
                        <a:rPr lang="en-US" sz="900" b="1" dirty="0" err="1">
                          <a:latin typeface="+mn-lt"/>
                        </a:rPr>
                        <a:t>Instruktur</a:t>
                      </a:r>
                      <a:r>
                        <a:rPr lang="en-US" sz="900" b="1" dirty="0">
                          <a:latin typeface="+mn-lt"/>
                        </a:rPr>
                        <a:t> Muda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5461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lang="en-ID" sz="900" b="0" spc="-20" dirty="0">
                          <a:latin typeface="+mn-lt"/>
                          <a:cs typeface="Gill Sans MT"/>
                        </a:rPr>
                        <a:t>General</a:t>
                      </a:r>
                      <a:r>
                        <a:rPr lang="en-ID" sz="900" b="0" spc="-40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Characteristics?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 err="1">
                          <a:latin typeface="+mn-lt"/>
                        </a:rPr>
                        <a:t>Posisition</a:t>
                      </a:r>
                      <a:r>
                        <a:rPr lang="en-US" sz="900" b="0" dirty="0">
                          <a:latin typeface="+mn-lt"/>
                        </a:rPr>
                        <a:t> in First Line Manager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0" dirty="0">
                          <a:latin typeface="+mn-lt"/>
                          <a:cs typeface="Arial Black"/>
                        </a:rPr>
                        <a:t>Gender : </a:t>
                      </a:r>
                      <a:r>
                        <a:rPr lang="en-US" sz="900" b="0" dirty="0" err="1">
                          <a:latin typeface="+mn-lt"/>
                          <a:cs typeface="Arial Black"/>
                        </a:rPr>
                        <a:t>Laki-Laki</a:t>
                      </a:r>
                      <a:r>
                        <a:rPr lang="en-US" sz="900" b="0" dirty="0">
                          <a:latin typeface="+mn-lt"/>
                          <a:cs typeface="Arial Black"/>
                        </a:rPr>
                        <a:t> dan Perempuan</a:t>
                      </a:r>
                      <a:endParaRPr lang="en-ID" sz="900" b="0" dirty="0">
                        <a:latin typeface="+mn-lt"/>
                        <a:cs typeface="Arial Black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Moral : </a:t>
                      </a:r>
                      <a:r>
                        <a:rPr lang="en-ID" sz="900" b="0" dirty="0" err="1">
                          <a:latin typeface="+mn-lt"/>
                          <a:cs typeface="Arial Black"/>
                        </a:rPr>
                        <a:t>memiliki</a:t>
                      </a:r>
                      <a:r>
                        <a:rPr lang="en-ID" sz="900" b="0" dirty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en-ID" sz="900" b="0" dirty="0" err="1">
                          <a:latin typeface="+mn-lt"/>
                          <a:cs typeface="Arial Black"/>
                        </a:rPr>
                        <a:t>semangat</a:t>
                      </a:r>
                      <a:r>
                        <a:rPr lang="en-ID" sz="900" b="0" dirty="0">
                          <a:latin typeface="+mn-lt"/>
                          <a:cs typeface="Arial Black"/>
                        </a:rPr>
                        <a:t> </a:t>
                      </a:r>
                      <a:r>
                        <a:rPr lang="en-ID" sz="900" b="0" dirty="0" err="1">
                          <a:latin typeface="+mn-lt"/>
                          <a:cs typeface="Arial Black"/>
                        </a:rPr>
                        <a:t>belajar</a:t>
                      </a:r>
                      <a:endParaRPr lang="en-ID" sz="900" b="0" dirty="0">
                        <a:latin typeface="+mn-lt"/>
                        <a:cs typeface="Arial Black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7997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spc="-20" dirty="0">
                          <a:latin typeface="+mn-lt"/>
                          <a:cs typeface="Gill Sans MT"/>
                        </a:rPr>
                        <a:t>What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does </a:t>
                      </a:r>
                      <a:r>
                        <a:rPr lang="en-ID" sz="900" b="0" spc="-15" dirty="0">
                          <a:latin typeface="+mn-lt"/>
                          <a:cs typeface="Gill Sans MT"/>
                        </a:rPr>
                        <a:t>the </a:t>
                      </a:r>
                      <a:r>
                        <a:rPr lang="en-ID" sz="900" b="0" spc="-30" dirty="0">
                          <a:latin typeface="+mn-lt"/>
                          <a:cs typeface="Gill Sans MT"/>
                        </a:rPr>
                        <a:t>Customer 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want </a:t>
                      </a:r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to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resolve </a:t>
                      </a:r>
                      <a:r>
                        <a:rPr lang="en-ID" sz="900" b="0" spc="-35" dirty="0">
                          <a:latin typeface="+mn-lt"/>
                          <a:cs typeface="Gill Sans MT"/>
                        </a:rPr>
                        <a:t>or</a:t>
                      </a:r>
                      <a:r>
                        <a:rPr lang="en-ID" sz="900" b="0" spc="-65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improve?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+mn-lt"/>
                        </a:rPr>
                        <a:t>First Line Manager </a:t>
                      </a:r>
                      <a:r>
                        <a:rPr lang="en-US" sz="900" b="1" dirty="0" err="1">
                          <a:latin typeface="+mn-lt"/>
                        </a:rPr>
                        <a:t>dapat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meningkatkan</a:t>
                      </a:r>
                      <a:r>
                        <a:rPr lang="en-US" sz="900" b="1" dirty="0">
                          <a:latin typeface="+mn-lt"/>
                        </a:rPr>
                        <a:t> soft </a:t>
                      </a:r>
                      <a:r>
                        <a:rPr lang="en-US" sz="900" b="1" dirty="0" err="1">
                          <a:latin typeface="+mn-lt"/>
                        </a:rPr>
                        <a:t>kompetensi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dalam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memimpin</a:t>
                      </a:r>
                      <a:r>
                        <a:rPr lang="en-US" sz="900" b="1" dirty="0">
                          <a:latin typeface="+mn-lt"/>
                        </a:rPr>
                        <a:t> unit </a:t>
                      </a:r>
                      <a:r>
                        <a:rPr lang="en-US" sz="900" b="1" dirty="0" err="1">
                          <a:latin typeface="+mn-lt"/>
                        </a:rPr>
                        <a:t>kerjanya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sehingga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dapat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meningkatkan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kinerja</a:t>
                      </a:r>
                      <a:r>
                        <a:rPr lang="en-US" sz="900" b="1" dirty="0">
                          <a:latin typeface="+mn-lt"/>
                        </a:rPr>
                        <a:t> unit </a:t>
                      </a:r>
                      <a:r>
                        <a:rPr lang="en-US" sz="900" b="1" dirty="0" err="1">
                          <a:latin typeface="+mn-lt"/>
                        </a:rPr>
                        <a:t>organisasnya</a:t>
                      </a:r>
                      <a:r>
                        <a:rPr lang="en-US" sz="900" b="1" dirty="0">
                          <a:latin typeface="+mn-lt"/>
                        </a:rPr>
                        <a:t> yang </a:t>
                      </a:r>
                      <a:r>
                        <a:rPr lang="en-US" sz="900" b="1" dirty="0" err="1">
                          <a:latin typeface="+mn-lt"/>
                        </a:rPr>
                        <a:t>berdampak</a:t>
                      </a:r>
                      <a:r>
                        <a:rPr lang="en-US" sz="900" b="1" dirty="0">
                          <a:latin typeface="+mn-lt"/>
                        </a:rPr>
                        <a:t> pada </a:t>
                      </a:r>
                      <a:r>
                        <a:rPr lang="en-US" sz="900" b="1" dirty="0" err="1">
                          <a:latin typeface="+mn-lt"/>
                        </a:rPr>
                        <a:t>peningkatan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kinerja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bisnis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perusahaan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Learning</a:t>
                      </a:r>
                      <a:r>
                        <a:rPr lang="en-ID" sz="900" b="0" spc="-35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Style?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96850" indent="-196850">
                        <a:lnSpc>
                          <a:spcPct val="1000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34950" algn="l"/>
                          <a:tab pos="236538" algn="l"/>
                        </a:tabLst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Active dan Visual</a:t>
                      </a:r>
                    </a:p>
                    <a:p>
                      <a:pPr marL="196850" indent="-196850">
                        <a:lnSpc>
                          <a:spcPct val="1000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34950" algn="l"/>
                          <a:tab pos="236538" algn="l"/>
                        </a:tabLst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Self Learning </a:t>
                      </a:r>
                    </a:p>
                    <a:p>
                      <a:pPr marL="196850" indent="-196850">
                        <a:lnSpc>
                          <a:spcPct val="1000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34950" algn="l"/>
                          <a:tab pos="236538" algn="l"/>
                        </a:tabLst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Group Discussion</a:t>
                      </a:r>
                    </a:p>
                    <a:p>
                      <a:pPr marL="196850" indent="-196850">
                        <a:lnSpc>
                          <a:spcPct val="1000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34950" algn="l"/>
                          <a:tab pos="236538" algn="l"/>
                        </a:tabLst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Role Play</a:t>
                      </a:r>
                    </a:p>
                    <a:p>
                      <a:pPr marL="196850" indent="-196850">
                        <a:lnSpc>
                          <a:spcPct val="1000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34950" algn="l"/>
                          <a:tab pos="236538" algn="l"/>
                        </a:tabLst>
                      </a:pPr>
                      <a:r>
                        <a:rPr lang="en-ID" sz="900" b="0" dirty="0">
                          <a:latin typeface="+mn-lt"/>
                          <a:cs typeface="Arial Black"/>
                        </a:rPr>
                        <a:t>Improvement Plan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2609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Why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does </a:t>
                      </a:r>
                      <a:r>
                        <a:rPr lang="en-ID" sz="900" b="0" spc="-15" dirty="0">
                          <a:latin typeface="+mn-lt"/>
                          <a:cs typeface="Gill Sans MT"/>
                        </a:rPr>
                        <a:t>the </a:t>
                      </a:r>
                      <a:r>
                        <a:rPr lang="en-ID" sz="900" b="0" spc="-30" dirty="0">
                          <a:latin typeface="+mn-lt"/>
                          <a:cs typeface="Gill Sans MT"/>
                        </a:rPr>
                        <a:t>Customer 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want </a:t>
                      </a:r>
                      <a:r>
                        <a:rPr lang="en-ID" sz="900" b="0" spc="-15" dirty="0">
                          <a:latin typeface="+mn-lt"/>
                          <a:cs typeface="Gill Sans MT"/>
                        </a:rPr>
                        <a:t>the Learners </a:t>
                      </a:r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to</a:t>
                      </a:r>
                      <a:r>
                        <a:rPr lang="en-ID" sz="900" b="0" spc="-90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dirty="0">
                          <a:latin typeface="+mn-lt"/>
                          <a:cs typeface="Gill Sans MT"/>
                        </a:rPr>
                        <a:t>learn? </a:t>
                      </a:r>
                      <a:endParaRPr lang="en-US" sz="900" b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900" b="1" dirty="0">
                          <a:latin typeface="+mn-lt"/>
                        </a:rPr>
                        <a:t>First Line manager </a:t>
                      </a:r>
                      <a:r>
                        <a:rPr lang="en-US" sz="900" b="1" dirty="0" err="1">
                          <a:latin typeface="+mn-lt"/>
                        </a:rPr>
                        <a:t>mampu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memimpin</a:t>
                      </a:r>
                      <a:r>
                        <a:rPr lang="en-US" sz="900" b="1" dirty="0">
                          <a:latin typeface="+mn-lt"/>
                        </a:rPr>
                        <a:t> Unit </a:t>
                      </a:r>
                      <a:r>
                        <a:rPr lang="en-US" sz="900" b="1" dirty="0" err="1">
                          <a:latin typeface="+mn-lt"/>
                        </a:rPr>
                        <a:t>Kerjanya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serta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meningkatkan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kinierja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bisnis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perusahaan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Learning</a:t>
                      </a:r>
                      <a:r>
                        <a:rPr lang="en-ID" sz="900" b="0" spc="-35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Needs?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>
                          <a:latin typeface="+mn-lt"/>
                        </a:rPr>
                        <a:t>Peserta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mampu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memimpin</a:t>
                      </a:r>
                      <a:r>
                        <a:rPr lang="en-US" sz="900" dirty="0">
                          <a:latin typeface="+mn-lt"/>
                        </a:rPr>
                        <a:t> unit </a:t>
                      </a:r>
                      <a:r>
                        <a:rPr lang="en-US" sz="900" dirty="0" err="1">
                          <a:latin typeface="+mn-lt"/>
                        </a:rPr>
                        <a:t>kerjanya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dalam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meningkatkan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kinerja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bisnis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perusahaan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>
                          <a:latin typeface="+mn-lt"/>
                        </a:rPr>
                        <a:t>Peserta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mampu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memberikan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pengaruh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baik</a:t>
                      </a:r>
                      <a:r>
                        <a:rPr lang="en-US" sz="900" dirty="0">
                          <a:latin typeface="+mn-lt"/>
                        </a:rPr>
                        <a:t> pada </a:t>
                      </a:r>
                      <a:r>
                        <a:rPr lang="en-US" sz="900" dirty="0" err="1">
                          <a:latin typeface="+mn-lt"/>
                        </a:rPr>
                        <a:t>timnya</a:t>
                      </a:r>
                      <a:endParaRPr lang="en-US" sz="900" dirty="0"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>
                          <a:latin typeface="+mn-lt"/>
                        </a:rPr>
                        <a:t>Terdapat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perubahan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behaviour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dari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peserta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setelah</a:t>
                      </a:r>
                      <a:r>
                        <a:rPr lang="en-US" sz="900" dirty="0"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latin typeface="+mn-lt"/>
                        </a:rPr>
                        <a:t>selesai</a:t>
                      </a:r>
                      <a:r>
                        <a:rPr lang="en-US" sz="900" dirty="0">
                          <a:latin typeface="+mn-lt"/>
                        </a:rPr>
                        <a:t>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128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dirty="0">
                          <a:latin typeface="+mn-lt"/>
                          <a:cs typeface="Gill Sans MT"/>
                        </a:rPr>
                        <a:t>Is </a:t>
                      </a:r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there </a:t>
                      </a:r>
                      <a:r>
                        <a:rPr lang="en-ID" sz="900" b="0" spc="5" dirty="0">
                          <a:latin typeface="+mn-lt"/>
                          <a:cs typeface="Gill Sans MT"/>
                        </a:rPr>
                        <a:t>a</a:t>
                      </a:r>
                      <a:r>
                        <a:rPr lang="en-ID" sz="900" b="0" spc="-60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-15" dirty="0">
                          <a:latin typeface="+mn-lt"/>
                          <a:cs typeface="Gill Sans MT"/>
                        </a:rPr>
                        <a:t>time/cost  requirement?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1" dirty="0">
                          <a:latin typeface="+mn-lt"/>
                        </a:rPr>
                        <a:t>Lama Program 3 </a:t>
                      </a:r>
                      <a:r>
                        <a:rPr lang="en-US" sz="900" b="1" dirty="0" err="1">
                          <a:latin typeface="+mn-lt"/>
                        </a:rPr>
                        <a:t>hari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1" dirty="0" err="1">
                          <a:latin typeface="+mn-lt"/>
                        </a:rPr>
                        <a:t>Situasi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Pandemi</a:t>
                      </a:r>
                      <a:r>
                        <a:rPr lang="en-US" sz="900" b="1" dirty="0">
                          <a:latin typeface="+mn-lt"/>
                        </a:rPr>
                        <a:t> COVID </a:t>
                      </a:r>
                      <a:r>
                        <a:rPr lang="en-US" sz="900" b="1" dirty="0" err="1">
                          <a:latin typeface="+mn-lt"/>
                        </a:rPr>
                        <a:t>dilakukan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kelasa</a:t>
                      </a:r>
                      <a:r>
                        <a:rPr lang="en-US" sz="900" b="1" dirty="0">
                          <a:latin typeface="+mn-lt"/>
                        </a:rPr>
                        <a:t> online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4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Entry </a:t>
                      </a:r>
                      <a:r>
                        <a:rPr lang="en-ID" sz="900" b="0" spc="-20" dirty="0">
                          <a:latin typeface="+mn-lt"/>
                          <a:cs typeface="Gill Sans MT"/>
                        </a:rPr>
                        <a:t>Level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-15" dirty="0">
                          <a:latin typeface="+mn-lt"/>
                          <a:cs typeface="Gill Sans MT"/>
                        </a:rPr>
                        <a:t>Competency?</a:t>
                      </a:r>
                      <a:endParaRPr lang="en-US" sz="900" b="0" dirty="0">
                        <a:latin typeface="+mn-lt"/>
                      </a:endParaRPr>
                    </a:p>
                  </a:txBody>
                  <a:tcPr anchor="ctr"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</a:rPr>
                        <a:t>General Capabilities</a:t>
                      </a:r>
                    </a:p>
                  </a:txBody>
                  <a:tcPr anchor="ctr"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46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900" b="0" spc="-5" dirty="0">
                          <a:latin typeface="+mn-lt"/>
                          <a:cs typeface="Gill Sans MT"/>
                        </a:rPr>
                        <a:t>How </a:t>
                      </a:r>
                      <a:r>
                        <a:rPr lang="en-ID" sz="900" b="0" dirty="0">
                          <a:latin typeface="+mn-lt"/>
                          <a:cs typeface="Gill Sans MT"/>
                        </a:rPr>
                        <a:t>this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course </a:t>
                      </a:r>
                      <a:r>
                        <a:rPr lang="en-ID" sz="900" b="0" spc="-5" dirty="0">
                          <a:latin typeface="+mn-lt"/>
                          <a:cs typeface="Gill Sans MT"/>
                        </a:rPr>
                        <a:t>need </a:t>
                      </a:r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to</a:t>
                      </a:r>
                      <a:r>
                        <a:rPr lang="en-ID" sz="900" b="0" spc="-135" dirty="0">
                          <a:latin typeface="+mn-lt"/>
                          <a:cs typeface="Gill Sans MT"/>
                        </a:rPr>
                        <a:t> </a:t>
                      </a:r>
                      <a:r>
                        <a:rPr lang="en-ID" sz="900" b="0" spc="-5" dirty="0">
                          <a:latin typeface="+mn-lt"/>
                          <a:cs typeface="Gill Sans MT"/>
                        </a:rPr>
                        <a:t>be 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Evaluated </a:t>
                      </a:r>
                      <a:r>
                        <a:rPr lang="en-ID" sz="900" b="0" spc="-55" dirty="0">
                          <a:latin typeface="+mn-lt"/>
                          <a:cs typeface="Gill Sans MT"/>
                        </a:rPr>
                        <a:t>&amp; </a:t>
                      </a:r>
                      <a:r>
                        <a:rPr lang="en-ID" sz="900" b="0" spc="-25" dirty="0">
                          <a:latin typeface="+mn-lt"/>
                          <a:cs typeface="Gill Sans MT"/>
                        </a:rPr>
                        <a:t>Impact  </a:t>
                      </a:r>
                      <a:r>
                        <a:rPr lang="en-ID" sz="900" b="0" spc="-10" dirty="0">
                          <a:latin typeface="+mn-lt"/>
                          <a:cs typeface="Gill Sans MT"/>
                        </a:rPr>
                        <a:t>Reported</a:t>
                      </a:r>
                      <a:endParaRPr lang="en-ID" sz="900" b="0" dirty="0">
                        <a:latin typeface="+mn-lt"/>
                        <a:cs typeface="Gill Sans M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1" dirty="0">
                          <a:latin typeface="+mn-lt"/>
                        </a:rPr>
                        <a:t>After training </a:t>
                      </a:r>
                      <a:r>
                        <a:rPr lang="en-US" sz="900" b="1" dirty="0" err="1">
                          <a:latin typeface="+mn-lt"/>
                        </a:rPr>
                        <a:t>ada</a:t>
                      </a:r>
                      <a:r>
                        <a:rPr lang="en-US" sz="900" b="1" dirty="0">
                          <a:latin typeface="+mn-lt"/>
                        </a:rPr>
                        <a:t> improvement plan </a:t>
                      </a:r>
                      <a:r>
                        <a:rPr lang="en-US" sz="900" b="1" dirty="0" err="1">
                          <a:latin typeface="+mn-lt"/>
                        </a:rPr>
                        <a:t>terkait</a:t>
                      </a:r>
                      <a:r>
                        <a:rPr lang="en-US" sz="900" b="1" dirty="0">
                          <a:latin typeface="+mn-lt"/>
                        </a:rPr>
                        <a:t> impact training </a:t>
                      </a:r>
                      <a:r>
                        <a:rPr lang="en-US" sz="900" b="1" dirty="0" err="1">
                          <a:latin typeface="+mn-lt"/>
                        </a:rPr>
                        <a:t>terhadap</a:t>
                      </a:r>
                      <a:r>
                        <a:rPr lang="en-US" sz="900" b="1" dirty="0">
                          <a:latin typeface="+mn-lt"/>
                        </a:rPr>
                        <a:t> unit </a:t>
                      </a:r>
                      <a:r>
                        <a:rPr lang="en-US" sz="900" b="1" dirty="0" err="1">
                          <a:latin typeface="+mn-lt"/>
                        </a:rPr>
                        <a:t>kerjanya</a:t>
                      </a:r>
                      <a:endParaRPr lang="en-US" sz="900" b="1" dirty="0">
                        <a:latin typeface="+mn-lt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b="1" dirty="0">
                          <a:latin typeface="+mn-lt"/>
                        </a:rPr>
                        <a:t>Setelah 1 </a:t>
                      </a:r>
                      <a:r>
                        <a:rPr lang="en-US" sz="900" b="1" dirty="0" err="1">
                          <a:latin typeface="+mn-lt"/>
                        </a:rPr>
                        <a:t>bulan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peserta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dinilai</a:t>
                      </a:r>
                      <a:r>
                        <a:rPr lang="en-US" sz="900" b="1" dirty="0">
                          <a:latin typeface="+mn-lt"/>
                        </a:rPr>
                        <a:t> oleh </a:t>
                      </a:r>
                      <a:r>
                        <a:rPr lang="en-US" sz="900" b="1" dirty="0" err="1">
                          <a:latin typeface="+mn-lt"/>
                        </a:rPr>
                        <a:t>diri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sendiri</a:t>
                      </a:r>
                      <a:r>
                        <a:rPr lang="en-US" sz="900" b="1" dirty="0">
                          <a:latin typeface="+mn-lt"/>
                        </a:rPr>
                        <a:t>, </a:t>
                      </a:r>
                      <a:r>
                        <a:rPr lang="en-US" sz="900" b="1" dirty="0" err="1">
                          <a:latin typeface="+mn-lt"/>
                        </a:rPr>
                        <a:t>atasan</a:t>
                      </a:r>
                      <a:r>
                        <a:rPr lang="en-US" sz="900" b="1" dirty="0">
                          <a:latin typeface="+mn-lt"/>
                        </a:rPr>
                        <a:t>, </a:t>
                      </a:r>
                      <a:r>
                        <a:rPr lang="en-US" sz="900" b="1" dirty="0" err="1">
                          <a:latin typeface="+mn-lt"/>
                        </a:rPr>
                        <a:t>rekan</a:t>
                      </a:r>
                      <a:r>
                        <a:rPr lang="en-US" sz="900" b="1" dirty="0"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latin typeface="+mn-lt"/>
                        </a:rPr>
                        <a:t>kerja</a:t>
                      </a:r>
                      <a:r>
                        <a:rPr lang="en-US" sz="900" b="1" dirty="0">
                          <a:latin typeface="+mn-lt"/>
                        </a:rPr>
                        <a:t> dan </a:t>
                      </a:r>
                      <a:r>
                        <a:rPr lang="en-US" sz="900" b="1" dirty="0" err="1">
                          <a:latin typeface="+mn-lt"/>
                        </a:rPr>
                        <a:t>bawahan</a:t>
                      </a:r>
                      <a:endParaRPr lang="en-US" sz="9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7950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F6B7D-72A0-D84C-8299-81BFCDD34961}"/>
              </a:ext>
            </a:extLst>
          </p:cNvPr>
          <p:cNvCxnSpPr/>
          <p:nvPr/>
        </p:nvCxnSpPr>
        <p:spPr>
          <a:xfrm>
            <a:off x="4715123" y="4094922"/>
            <a:ext cx="388567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278656"/>
      </p:ext>
    </p:extLst>
  </p:cSld>
  <p:clrMapOvr>
    <a:masterClrMapping/>
  </p:clrMapOvr>
</p:sld>
</file>

<file path=ppt/theme/theme1.xml><?xml version="1.0" encoding="utf-8"?>
<a:theme xmlns:a="http://schemas.openxmlformats.org/drawingml/2006/main" name="Base template">
  <a:themeElements>
    <a:clrScheme name="Custom 347">
      <a:dk1>
        <a:srgbClr val="111111"/>
      </a:dk1>
      <a:lt1>
        <a:srgbClr val="FFFFFF"/>
      </a:lt1>
      <a:dk2>
        <a:srgbClr val="666666"/>
      </a:dk2>
      <a:lt2>
        <a:srgbClr val="EFEFEF"/>
      </a:lt2>
      <a:accent1>
        <a:srgbClr val="6B9FA4"/>
      </a:accent1>
      <a:accent2>
        <a:srgbClr val="B1D9DD"/>
      </a:accent2>
      <a:accent3>
        <a:srgbClr val="E6DD8C"/>
      </a:accent3>
      <a:accent4>
        <a:srgbClr val="F1EDCC"/>
      </a:accent4>
      <a:accent5>
        <a:srgbClr val="742E46"/>
      </a:accent5>
      <a:accent6>
        <a:srgbClr val="B98094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2658</Words>
  <Application>Microsoft Macintosh PowerPoint</Application>
  <PresentationFormat>On-screen Show (16:9)</PresentationFormat>
  <Paragraphs>851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Lucida Console</vt:lpstr>
      <vt:lpstr>Times New Roman</vt:lpstr>
      <vt:lpstr>Montserrat</vt:lpstr>
      <vt:lpstr>Calibri</vt:lpstr>
      <vt:lpstr>Arial</vt:lpstr>
      <vt:lpstr>Wingdings</vt:lpstr>
      <vt:lpstr>Muli</vt:lpstr>
      <vt:lpstr>Courier New</vt:lpstr>
      <vt:lpstr>Symbol</vt:lpstr>
      <vt:lpstr>Humnst777 Blk BT</vt:lpstr>
      <vt:lpstr>Century Gothic</vt:lpstr>
      <vt:lpstr>Base template</vt:lpstr>
      <vt:lpstr>LEARNING SOLUTION</vt:lpstr>
      <vt:lpstr>PowerPoint Presentation</vt:lpstr>
      <vt:lpstr>PowerPoint Presentation</vt:lpstr>
      <vt:lpstr>LEARNING NEED DIAGNOSTIC</vt:lpstr>
      <vt:lpstr>PowerPoint Presentation</vt:lpstr>
      <vt:lpstr>PowerPoint Presentation</vt:lpstr>
      <vt:lpstr>PowerPoint Presentation</vt:lpstr>
      <vt:lpstr>ACQUIRING LEARNING SOLUTIONS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DELIVER AND DEPLOYMENT</vt:lpstr>
      <vt:lpstr>PowerPoint Presentation</vt:lpstr>
      <vt:lpstr>LEARNING IMPACT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Solution</dc:title>
  <cp:lastModifiedBy>untung puspito</cp:lastModifiedBy>
  <cp:revision>117</cp:revision>
  <dcterms:modified xsi:type="dcterms:W3CDTF">2021-01-08T10:01:21Z</dcterms:modified>
</cp:coreProperties>
</file>